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Override PartName="/ppt/media/image17.jpeg" ContentType="image/jpeg"/>
  <Override PartName="/ppt/media/image18.jpeg" ContentType="image/jpeg"/>
  <Override PartName="/ppt/media/image19.jpeg" ContentType="image/jpeg"/>
  <Override PartName="/ppt/media/image20.jpeg" ContentType="image/jpeg"/>
  <Override PartName="/ppt/media/image21.jpeg" ContentType="image/jpeg"/>
  <Override PartName="/ppt/media/image22.jpeg" ContentType="image/jpeg"/>
  <Override PartName="/ppt/media/image23.jpeg" ContentType="image/jpeg"/>
  <Override PartName="/ppt/media/image24.jpeg" ContentType="image/jpeg"/>
  <Override PartName="/ppt/media/image25.jpeg" ContentType="image/jpeg"/>
  <Override PartName="/ppt/media/image26.jpeg" ContentType="image/jpeg"/>
  <Override PartName="/ppt/media/image27.jpeg" ContentType="image/jpeg"/>
  <Override PartName="/ppt/media/image28.jpeg" ContentType="image/jpeg"/>
  <Override PartName="/ppt/media/image29.jpeg" ContentType="image/jpeg"/>
  <Override PartName="/ppt/media/image30.jpeg" ContentType="image/jpeg"/>
  <Override PartName="/ppt/media/image31.jpeg" ContentType="image/jpeg"/>
  <Override PartName="/ppt/media/image3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91" name="Shape 91"/>
          <p:cNvSpPr/>
          <p:nvPr>
            <p:ph type="sldImg"/>
          </p:nvPr>
        </p:nvSpPr>
        <p:spPr>
          <a:xfrm>
            <a:off x="1143000" y="685800"/>
            <a:ext cx="4572000" cy="3429000"/>
          </a:xfrm>
          <a:prstGeom prst="rect">
            <a:avLst/>
          </a:prstGeom>
        </p:spPr>
        <p:txBody>
          <a:bodyPr/>
          <a:lstStyle/>
          <a:p>
            <a:pPr/>
          </a:p>
        </p:txBody>
      </p:sp>
      <p:sp>
        <p:nvSpPr>
          <p:cNvPr id="92" name="Shape 92"/>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9"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 Id="rId3" Type="http://schemas.openxmlformats.org/officeDocument/2006/relationships/hyperlink" Target="https://www.hiusa.org/find-hostels/california/santa-monica-1436-2nd-street" TargetMode="External"/><Relationship Id="rId4" Type="http://schemas.openxmlformats.org/officeDocument/2006/relationships/image" Target="../media/image4.png"/><Relationship Id="rId5" Type="http://schemas.openxmlformats.org/officeDocument/2006/relationships/hyperlink" Target="https://www.santamonicapier.org/" TargetMode="External"/></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jpeg"/></Relationships>

</file>

<file path=ppt/slides/_rels/slide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 Id="rId3" Type="http://schemas.openxmlformats.org/officeDocument/2006/relationships/image" Target="../media/image4.jpeg"/><Relationship Id="rId4" Type="http://schemas.openxmlformats.org/officeDocument/2006/relationships/image" Target="../media/image5.jpeg"/><Relationship Id="rId5" Type="http://schemas.openxmlformats.org/officeDocument/2006/relationships/image" Target="../media/image6.jpeg"/></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 Id="rId3" Type="http://schemas.openxmlformats.org/officeDocument/2006/relationships/image" Target="../media/image8.jpeg"/></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 Id="rId3" Type="http://schemas.openxmlformats.org/officeDocument/2006/relationships/image" Target="../media/image10.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1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eg"/><Relationship Id="rId3" Type="http://schemas.openxmlformats.org/officeDocument/2006/relationships/image" Target="../media/image15.jpe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 Id="rId3" Type="http://schemas.openxmlformats.org/officeDocument/2006/relationships/image" Target="../media/image7.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jpeg"/></Relationships>

</file>

<file path=ppt/slides/_rels/slide1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eg"/></Relationships>

</file>

<file path=ppt/slides/_rels/slide1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s>

</file>

<file path=ppt/slides/_rels/slide2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eg"/><Relationship Id="rId3" Type="http://schemas.openxmlformats.org/officeDocument/2006/relationships/image" Target="../media/image20.jpeg"/><Relationship Id="rId4" Type="http://schemas.openxmlformats.org/officeDocument/2006/relationships/image" Target="../media/image21.jpe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jpe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 Id="rId3" Type="http://schemas.openxmlformats.org/officeDocument/2006/relationships/hyperlink" Target="https://www.universalstudioshollywood.com/web/en/us" TargetMode="External"/><Relationship Id="rId4" Type="http://schemas.openxmlformats.org/officeDocument/2006/relationships/hyperlink" Target="https://disneyland.disney.go.com/" TargetMode="External"/><Relationship Id="rId5" Type="http://schemas.openxmlformats.org/officeDocument/2006/relationships/hyperlink" Target="https://www.sixflags.com/magicmountain" TargetMode="External"/><Relationship Id="rId6" Type="http://schemas.openxmlformats.org/officeDocument/2006/relationships/hyperlink" Target="http://www.knotts.com/" TargetMode="External"/></Relationships>

</file>

<file path=ppt/slides/_rels/slide2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eg"/></Relationships>

</file>

<file path=ppt/slides/_rels/slide2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jpeg"/><Relationship Id="rId3" Type="http://schemas.openxmlformats.org/officeDocument/2006/relationships/image" Target="../media/image25.jpeg"/></Relationships>

</file>

<file path=ppt/slides/_rels/slide2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jpeg"/><Relationship Id="rId3" Type="http://schemas.openxmlformats.org/officeDocument/2006/relationships/image" Target="../media/image27.jpe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 Id="rId3" Type="http://schemas.openxmlformats.org/officeDocument/2006/relationships/image" Target="../media/image9.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jpeg"/></Relationships>

</file>

<file path=ppt/slides/_rels/slide2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jpeg"/></Relationships>

</file>

<file path=ppt/slides/_rels/slide3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 Id="rId3" Type="http://schemas.openxmlformats.org/officeDocument/2006/relationships/image" Target="../media/image7.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 Id="rId3" Type="http://schemas.openxmlformats.org/officeDocument/2006/relationships/image" Target="../media/image11.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jpeg"/></Relationships>

</file>

<file path=ppt/slides/_rels/slide3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jpeg"/><Relationship Id="rId3" Type="http://schemas.openxmlformats.org/officeDocument/2006/relationships/image" Target="../media/image32.jpeg"/></Relationships>

</file>

<file path=ppt/slides/_rels/slide35.xml.rels><?xml version="1.0" encoding="UTF-8"?>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94" name="Picture 7" descr="Picture 7"/>
          <p:cNvPicPr>
            <a:picLocks noChangeAspect="1"/>
          </p:cNvPicPr>
          <p:nvPr/>
        </p:nvPicPr>
        <p:blipFill>
          <a:blip r:embed="rId2">
            <a:extLst/>
          </a:blip>
          <a:stretch>
            <a:fillRect/>
          </a:stretch>
        </p:blipFill>
        <p:spPr>
          <a:xfrm>
            <a:off x="0" y="1103584"/>
            <a:ext cx="3720663" cy="4650830"/>
          </a:xfrm>
          <a:prstGeom prst="rect">
            <a:avLst/>
          </a:prstGeom>
          <a:ln w="12700">
            <a:miter lim="400000"/>
          </a:ln>
        </p:spPr>
      </p:pic>
      <p:sp>
        <p:nvSpPr>
          <p:cNvPr id="95" name="TextBox 5"/>
          <p:cNvSpPr txBox="1"/>
          <p:nvPr/>
        </p:nvSpPr>
        <p:spPr>
          <a:xfrm>
            <a:off x="4170828" y="2196193"/>
            <a:ext cx="7162802" cy="2352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lnSpc>
                <a:spcPct val="115000"/>
              </a:lnSpc>
              <a:spcBef>
                <a:spcPts val="600"/>
              </a:spcBef>
              <a:defRPr b="1" sz="6600">
                <a:solidFill>
                  <a:srgbClr val="0070C0"/>
                </a:solidFill>
                <a:latin typeface="Times Roman"/>
                <a:ea typeface="Times Roman"/>
                <a:cs typeface="Times Roman"/>
                <a:sym typeface="Times Roman"/>
              </a:defRPr>
            </a:pPr>
            <a:r>
              <a:t>Los Angeles </a:t>
            </a:r>
          </a:p>
          <a:p>
            <a:pPr algn="ctr">
              <a:lnSpc>
                <a:spcPct val="115000"/>
              </a:lnSpc>
              <a:spcBef>
                <a:spcPts val="600"/>
              </a:spcBef>
              <a:defRPr b="1" sz="6600">
                <a:solidFill>
                  <a:srgbClr val="0070C0"/>
                </a:solidFill>
                <a:latin typeface="Times Roman"/>
                <a:ea typeface="Times Roman"/>
                <a:cs typeface="Times Roman"/>
                <a:sym typeface="Times Roman"/>
              </a:defRPr>
            </a:pPr>
            <a:r>
              <a:t>Media Studies Trip </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7" name="TextBox 5"/>
          <p:cNvSpPr txBox="1"/>
          <p:nvPr/>
        </p:nvSpPr>
        <p:spPr>
          <a:xfrm>
            <a:off x="1118783" y="1144656"/>
            <a:ext cx="9954433" cy="48481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R="2540" indent="56515">
              <a:lnSpc>
                <a:spcPct val="103000"/>
              </a:lnSpc>
              <a:spcBef>
                <a:spcPts val="4600"/>
              </a:spcBef>
              <a:defRPr sz="2400"/>
            </a:pPr>
            <a:r>
              <a:t>LAIOK, the Los Angeles Institute of Knowledge, is located in the heart of Los Angeles, the entertainment capital of the world, where they invite students from around the globe to experience the rich cinematic and digital content culture.</a:t>
            </a:r>
          </a:p>
          <a:p>
            <a:pPr marL="342900" indent="-342900">
              <a:buSzPct val="100000"/>
              <a:buFont typeface="Arial"/>
              <a:buChar char="•"/>
              <a:defRPr sz="2400"/>
            </a:pPr>
            <a:r>
              <a:t>Hands-on lectures by industry professionals at our center.</a:t>
            </a:r>
          </a:p>
          <a:p>
            <a:pPr marL="342900" indent="-342900">
              <a:buSzPct val="100000"/>
              <a:buFont typeface="Arial"/>
              <a:buChar char="•"/>
              <a:defRPr sz="2400"/>
            </a:pPr>
            <a:r>
              <a:t>Visits and use of studios to create projects</a:t>
            </a:r>
          </a:p>
          <a:p>
            <a:pPr marL="342900" indent="-342900">
              <a:buSzPct val="100000"/>
              <a:buFont typeface="Arial"/>
              <a:buChar char="•"/>
              <a:defRPr sz="2400"/>
            </a:pPr>
            <a:r>
              <a:t>Tours of iconic film sites, including:</a:t>
            </a:r>
          </a:p>
          <a:p>
            <a:pPr lvl="1" marL="800100" indent="-342900">
              <a:buSzPct val="100000"/>
              <a:buFont typeface="Arial"/>
              <a:buChar char="•"/>
              <a:defRPr sz="2400"/>
            </a:pPr>
            <a:r>
              <a:t>Sony Pictures Studios</a:t>
            </a:r>
          </a:p>
          <a:p>
            <a:pPr lvl="1" marL="800100" indent="-342900">
              <a:buSzPct val="100000"/>
              <a:buFont typeface="Arial"/>
              <a:buChar char="•"/>
              <a:defRPr sz="2400"/>
            </a:pPr>
            <a:r>
              <a:t>Paramount Pictures Studios</a:t>
            </a:r>
          </a:p>
          <a:p>
            <a:pPr lvl="1" marL="800100" indent="-342900">
              <a:buSzPct val="100000"/>
              <a:buFont typeface="Arial"/>
              <a:buChar char="•"/>
              <a:defRPr sz="2400"/>
            </a:pPr>
            <a:r>
              <a:t>Dolby Theatre</a:t>
            </a:r>
          </a:p>
          <a:p>
            <a:pPr lvl="1" marL="800100" indent="-342900">
              <a:buSzPct val="100000"/>
              <a:buFont typeface="Arial"/>
              <a:buChar char="•"/>
              <a:defRPr sz="2400"/>
            </a:pPr>
            <a:r>
              <a:t>TCL Chinese Theatre</a:t>
            </a:r>
          </a:p>
          <a:p>
            <a:pPr lvl="1" marL="800100" indent="-342900">
              <a:buSzPct val="100000"/>
              <a:buFont typeface="Arial"/>
              <a:buChar char="•"/>
              <a:defRPr sz="2400"/>
            </a:pPr>
            <a:r>
              <a:t>Hollywood Sign</a:t>
            </a:r>
          </a:p>
          <a:p>
            <a:pPr lvl="1" marL="800100" indent="-342900">
              <a:buSzPct val="100000"/>
              <a:buFont typeface="Arial"/>
              <a:buChar char="•"/>
              <a:defRPr sz="2400"/>
            </a:pPr>
            <a:r>
              <a:t>Hollywood Boulevard and its Walk of Fame</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9" name="Rectangle 27"/>
          <p:cNvSpPr/>
          <p:nvPr/>
        </p:nvSpPr>
        <p:spPr>
          <a:xfrm>
            <a:off x="1523" y="0"/>
            <a:ext cx="12188954" cy="6858000"/>
          </a:xfrm>
          <a:prstGeom prst="rect">
            <a:avLst/>
          </a:prstGeom>
          <a:solidFill>
            <a:srgbClr val="E7E6E6">
              <a:alpha val="35000"/>
            </a:srgbClr>
          </a:solidFill>
          <a:ln w="12700">
            <a:miter lim="400000"/>
          </a:ln>
        </p:spPr>
        <p:txBody>
          <a:bodyPr lIns="45719" rIns="45719" anchor="ctr"/>
          <a:lstStyle/>
          <a:p>
            <a:pPr algn="ctr">
              <a:defRPr>
                <a:solidFill>
                  <a:srgbClr val="FFFFFF"/>
                </a:solidFill>
              </a:defRPr>
            </a:pPr>
          </a:p>
        </p:txBody>
      </p:sp>
      <p:sp>
        <p:nvSpPr>
          <p:cNvPr id="100" name="Rectangle 29"/>
          <p:cNvSpPr/>
          <p:nvPr/>
        </p:nvSpPr>
        <p:spPr>
          <a:xfrm>
            <a:off x="1478323" y="699899"/>
            <a:ext cx="10713678" cy="5433318"/>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101" name="TextBox 5"/>
          <p:cNvSpPr txBox="1"/>
          <p:nvPr/>
        </p:nvSpPr>
        <p:spPr>
          <a:xfrm>
            <a:off x="4964234" y="1416580"/>
            <a:ext cx="6001348" cy="2127288"/>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indent="62864">
              <a:lnSpc>
                <a:spcPct val="90000"/>
              </a:lnSpc>
              <a:spcBef>
                <a:spcPts val="600"/>
              </a:spcBef>
              <a:defRPr sz="4800">
                <a:latin typeface="Calibri Light"/>
                <a:ea typeface="Calibri Light"/>
                <a:cs typeface="Calibri Light"/>
                <a:sym typeface="Calibri Light"/>
              </a:defRPr>
            </a:lvl1pPr>
          </a:lstStyle>
          <a:p>
            <a:pPr/>
            <a:r>
              <a:t>Schedule  </a:t>
            </a:r>
          </a:p>
        </p:txBody>
      </p:sp>
      <p:sp>
        <p:nvSpPr>
          <p:cNvPr id="102" name="Straight Connector 31"/>
          <p:cNvSpPr/>
          <p:nvPr/>
        </p:nvSpPr>
        <p:spPr>
          <a:xfrm flipV="1">
            <a:off x="11365989" y="5609"/>
            <a:ext cx="1" cy="6858002"/>
          </a:xfrm>
          <a:prstGeom prst="line">
            <a:avLst/>
          </a:prstGeom>
          <a:ln>
            <a:solidFill>
              <a:schemeClr val="accent1"/>
            </a:solidFill>
            <a:custDash>
              <a:ds d="300000" sp="400000"/>
            </a:custDash>
            <a:miter/>
          </a:ln>
        </p:spPr>
        <p:txBody>
          <a:bodyPr lIns="45719" rIns="45719"/>
          <a:lstStyle/>
          <a:p>
            <a:pPr/>
          </a:p>
        </p:txBody>
      </p:sp>
      <p:sp>
        <p:nvSpPr>
          <p:cNvPr id="103" name="Straight Connector 33"/>
          <p:cNvSpPr/>
          <p:nvPr/>
        </p:nvSpPr>
        <p:spPr>
          <a:xfrm>
            <a:off x="0" y="6118000"/>
            <a:ext cx="12192001" cy="1"/>
          </a:xfrm>
          <a:prstGeom prst="line">
            <a:avLst/>
          </a:prstGeom>
          <a:ln>
            <a:solidFill>
              <a:schemeClr val="accent1"/>
            </a:solidFill>
            <a:custDash>
              <a:ds d="300000" sp="400000"/>
            </a:custDash>
            <a:miter/>
          </a:ln>
        </p:spPr>
        <p:txBody>
          <a:bodyPr lIns="45719" rIns="45719"/>
          <a:lstStyle/>
          <a:p>
            <a:pPr/>
          </a:p>
        </p:txBody>
      </p:sp>
      <p:sp>
        <p:nvSpPr>
          <p:cNvPr id="104" name="Rectangle 35"/>
          <p:cNvSpPr/>
          <p:nvPr/>
        </p:nvSpPr>
        <p:spPr>
          <a:xfrm rot="10800000">
            <a:off x="0" y="1425172"/>
            <a:ext cx="1469411" cy="4695346"/>
          </a:xfrm>
          <a:prstGeom prst="rect">
            <a:avLst/>
          </a:prstGeom>
          <a:solidFill>
            <a:schemeClr val="accent1">
              <a:alpha val="25000"/>
            </a:schemeClr>
          </a:solidFill>
          <a:ln w="12700">
            <a:miter lim="400000"/>
          </a:ln>
        </p:spPr>
        <p:txBody>
          <a:bodyPr lIns="45719" rIns="45719" anchor="ctr"/>
          <a:lstStyle/>
          <a:p>
            <a:pPr algn="ctr" defTabSz="825500">
              <a:defRPr sz="3000">
                <a:latin typeface="Helvetica Neue Medium"/>
                <a:ea typeface="Helvetica Neue Medium"/>
                <a:cs typeface="Helvetica Neue Medium"/>
                <a:sym typeface="Helvetica Neue Medium"/>
              </a:defRPr>
            </a:pPr>
          </a:p>
        </p:txBody>
      </p:sp>
      <p:pic>
        <p:nvPicPr>
          <p:cNvPr id="105" name="Picture 1" descr="Picture 1"/>
          <p:cNvPicPr>
            <a:picLocks noChangeAspect="1"/>
          </p:cNvPicPr>
          <p:nvPr/>
        </p:nvPicPr>
        <p:blipFill>
          <a:blip r:embed="rId2">
            <a:extLst/>
          </a:blip>
          <a:srcRect l="0" t="10322" r="0" b="10322"/>
          <a:stretch>
            <a:fillRect/>
          </a:stretch>
        </p:blipFill>
        <p:spPr>
          <a:xfrm>
            <a:off x="422898" y="2388475"/>
            <a:ext cx="3756278" cy="3723452"/>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13" name="TextBox 2"/>
          <p:cNvGrpSpPr/>
          <p:nvPr/>
        </p:nvGrpSpPr>
        <p:grpSpPr>
          <a:xfrm>
            <a:off x="1402587" y="1266420"/>
            <a:ext cx="9386825" cy="4509866"/>
            <a:chOff x="0" y="0"/>
            <a:chExt cx="9386824" cy="4509864"/>
          </a:xfrm>
        </p:grpSpPr>
        <p:sp>
          <p:nvSpPr>
            <p:cNvPr id="107" name="Rectangle"/>
            <p:cNvSpPr/>
            <p:nvPr/>
          </p:nvSpPr>
          <p:spPr>
            <a:xfrm>
              <a:off x="0" y="0"/>
              <a:ext cx="1510524" cy="1312824"/>
            </a:xfrm>
            <a:prstGeom prst="rect">
              <a:avLst/>
            </a:prstGeom>
            <a:blipFill rotWithShape="1">
              <a:blip r:embed="rId2"/>
              <a:srcRect l="0" t="0" r="0" b="0"/>
              <a:stretch>
                <a:fillRect/>
              </a:stretch>
            </a:blipFill>
            <a:ln w="12700" cap="flat">
              <a:solidFill>
                <a:srgbClr val="FFFFFF"/>
              </a:solidFill>
              <a:prstDash val="solid"/>
              <a:miter lim="800000"/>
            </a:ln>
            <a:effectLst/>
          </p:spPr>
          <p:txBody>
            <a:bodyPr wrap="square" lIns="45719" tIns="45719" rIns="45719" bIns="45719" numCol="1" anchor="t">
              <a:noAutofit/>
            </a:bodyPr>
            <a:lstStyle/>
            <a:p>
              <a:pPr/>
            </a:p>
          </p:txBody>
        </p:sp>
        <p:sp>
          <p:nvSpPr>
            <p:cNvPr id="108" name="Day 1 (Saturday)"/>
            <p:cNvSpPr txBox="1"/>
            <p:nvPr/>
          </p:nvSpPr>
          <p:spPr>
            <a:xfrm>
              <a:off x="0" y="1474463"/>
              <a:ext cx="4315782" cy="457895"/>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defTabSz="1600200">
                <a:spcBef>
                  <a:spcPts val="1500"/>
                </a:spcBef>
                <a:defRPr b="1" sz="3600"/>
              </a:lvl1pPr>
            </a:lstStyle>
            <a:p>
              <a:pPr/>
              <a:r>
                <a:t>Day 1 (Saturday)</a:t>
              </a:r>
            </a:p>
          </p:txBody>
        </p:sp>
        <p:sp>
          <p:nvSpPr>
            <p:cNvPr id="109" name="Arrival to Los Angeles International Airport…"/>
            <p:cNvSpPr txBox="1"/>
            <p:nvPr/>
          </p:nvSpPr>
          <p:spPr>
            <a:xfrm>
              <a:off x="0" y="2112283"/>
              <a:ext cx="4315782" cy="239758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889000">
                <a:spcBef>
                  <a:spcPts val="800"/>
                </a:spcBef>
                <a:defRPr sz="2000"/>
              </a:pPr>
              <a:r>
                <a:t>Arrival to Los Angeles International Airport</a:t>
              </a:r>
            </a:p>
            <a:p>
              <a:pPr defTabSz="889000">
                <a:spcBef>
                  <a:spcPts val="800"/>
                </a:spcBef>
                <a:defRPr sz="2000"/>
              </a:pPr>
              <a:r>
                <a:t>Meet and greet</a:t>
              </a:r>
            </a:p>
            <a:p>
              <a:pPr defTabSz="889000">
                <a:spcBef>
                  <a:spcPts val="800"/>
                </a:spcBef>
                <a:defRPr sz="2000"/>
              </a:pPr>
              <a:r>
                <a:t>Bus to hotel - </a:t>
              </a:r>
              <a:r>
                <a:rPr u="sng">
                  <a:solidFill>
                    <a:srgbClr val="0563C1"/>
                  </a:solidFill>
                  <a:uFill>
                    <a:solidFill>
                      <a:srgbClr val="0563C1"/>
                    </a:solidFill>
                  </a:uFill>
                  <a:hlinkClick r:id="rId3" invalidUrl="" action="" tgtFrame="" tooltip="" history="1" highlightClick="0" endSnd="0"/>
                </a:rPr>
                <a:t>HI Los Angeles Santa Monica Hostel</a:t>
              </a:r>
            </a:p>
            <a:p>
              <a:pPr defTabSz="889000">
                <a:spcBef>
                  <a:spcPts val="800"/>
                </a:spcBef>
                <a:defRPr sz="2000"/>
              </a:pPr>
              <a:r>
                <a:t>Short walking distance to beach and center where lectures will be held</a:t>
              </a:r>
            </a:p>
          </p:txBody>
        </p:sp>
        <p:sp>
          <p:nvSpPr>
            <p:cNvPr id="110" name="Rectangle"/>
            <p:cNvSpPr/>
            <p:nvPr/>
          </p:nvSpPr>
          <p:spPr>
            <a:xfrm>
              <a:off x="5071043" y="0"/>
              <a:ext cx="1510524" cy="1312824"/>
            </a:xfrm>
            <a:prstGeom prst="rect">
              <a:avLst/>
            </a:prstGeom>
            <a:blipFill rotWithShape="1">
              <a:blip r:embed="rId4"/>
              <a:srcRect l="0" t="0" r="0" b="0"/>
              <a:stretch>
                <a:fillRect/>
              </a:stretch>
            </a:blipFill>
            <a:ln w="12700" cap="flat">
              <a:solidFill>
                <a:srgbClr val="FFFFFF"/>
              </a:solidFill>
              <a:prstDash val="solid"/>
              <a:miter lim="800000"/>
            </a:ln>
            <a:effectLst/>
          </p:spPr>
          <p:txBody>
            <a:bodyPr wrap="square" lIns="45719" tIns="45719" rIns="45719" bIns="45719" numCol="1" anchor="t">
              <a:noAutofit/>
            </a:bodyPr>
            <a:lstStyle/>
            <a:p>
              <a:pPr/>
            </a:p>
          </p:txBody>
        </p:sp>
        <p:sp>
          <p:nvSpPr>
            <p:cNvPr id="111" name="Day 2 (Sunday)"/>
            <p:cNvSpPr txBox="1"/>
            <p:nvPr/>
          </p:nvSpPr>
          <p:spPr>
            <a:xfrm>
              <a:off x="5071043" y="1474463"/>
              <a:ext cx="4315782" cy="457895"/>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defTabSz="1600200">
                <a:spcBef>
                  <a:spcPts val="1500"/>
                </a:spcBef>
                <a:defRPr b="1" sz="3600"/>
              </a:lvl1pPr>
            </a:lstStyle>
            <a:p>
              <a:pPr/>
              <a:r>
                <a:t>Day 2 (Sunday)</a:t>
              </a:r>
            </a:p>
          </p:txBody>
        </p:sp>
        <p:sp>
          <p:nvSpPr>
            <p:cNvPr id="112" name="Free day…"/>
            <p:cNvSpPr txBox="1"/>
            <p:nvPr/>
          </p:nvSpPr>
          <p:spPr>
            <a:xfrm>
              <a:off x="5071043" y="2112283"/>
              <a:ext cx="4315782" cy="1500000"/>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889000">
                <a:spcBef>
                  <a:spcPts val="800"/>
                </a:spcBef>
                <a:defRPr sz="2000"/>
              </a:pPr>
              <a:r>
                <a:t>Free day</a:t>
              </a:r>
            </a:p>
            <a:p>
              <a:pPr lvl="1" marL="228600" indent="-228600" defTabSz="889000">
                <a:lnSpc>
                  <a:spcPct val="90000"/>
                </a:lnSpc>
                <a:spcBef>
                  <a:spcPts val="300"/>
                </a:spcBef>
                <a:buSzPct val="100000"/>
                <a:buChar char="•"/>
                <a:defRPr i="1" sz="2000"/>
              </a:pPr>
              <a:r>
                <a:t>Recommended: Experience the beautiful beaches and vibrant culture of Santa Monica and Malibu, including the movie-famous </a:t>
              </a:r>
              <a:r>
                <a:rPr u="sng">
                  <a:solidFill>
                    <a:srgbClr val="0563C1"/>
                  </a:solidFill>
                  <a:uFill>
                    <a:solidFill>
                      <a:srgbClr val="0563C1"/>
                    </a:solidFill>
                  </a:uFill>
                  <a:hlinkClick r:id="rId5" invalidUrl="" action="" tgtFrame="" tooltip="" history="1" highlightClick="0" endSnd="0"/>
                </a:rPr>
                <a:t>Santa Monica Pier</a:t>
              </a:r>
            </a:p>
          </p:txBody>
        </p:sp>
      </p:gr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5" name="Rectangle 2056"/>
          <p:cNvSpPr/>
          <p:nvPr/>
        </p:nvSpPr>
        <p:spPr>
          <a:xfrm>
            <a:off x="0" y="0"/>
            <a:ext cx="12192000" cy="6858000"/>
          </a:xfrm>
          <a:prstGeom prst="rect">
            <a:avLst/>
          </a:prstGeom>
          <a:solidFill>
            <a:srgbClr val="262626"/>
          </a:solidFill>
          <a:ln w="12700">
            <a:miter lim="400000"/>
          </a:ln>
        </p:spPr>
        <p:txBody>
          <a:bodyPr lIns="45719" rIns="45719" anchor="ctr"/>
          <a:lstStyle/>
          <a:p>
            <a:pPr algn="ctr">
              <a:defRPr>
                <a:solidFill>
                  <a:srgbClr val="FFFFFF"/>
                </a:solidFill>
              </a:defRPr>
            </a:pPr>
          </a:p>
        </p:txBody>
      </p:sp>
      <p:sp>
        <p:nvSpPr>
          <p:cNvPr id="116" name="Rectangle 2058"/>
          <p:cNvSpPr/>
          <p:nvPr/>
        </p:nvSpPr>
        <p:spPr>
          <a:xfrm>
            <a:off x="477011" y="480060"/>
            <a:ext cx="11237978" cy="5897880"/>
          </a:xfrm>
          <a:prstGeom prst="rect">
            <a:avLst/>
          </a:prstGeom>
          <a:ln w="12700">
            <a:solidFill>
              <a:srgbClr val="FFFFFF"/>
            </a:solidFill>
            <a:miter/>
          </a:ln>
        </p:spPr>
        <p:txBody>
          <a:bodyPr lIns="45719" rIns="45719" anchor="ctr"/>
          <a:lstStyle/>
          <a:p>
            <a:pPr algn="ctr">
              <a:defRPr>
                <a:solidFill>
                  <a:srgbClr val="FFFFFF"/>
                </a:solidFill>
              </a:defRPr>
            </a:pPr>
          </a:p>
        </p:txBody>
      </p:sp>
      <p:pic>
        <p:nvPicPr>
          <p:cNvPr id="117" name="Picture 4" descr="Picture 4"/>
          <p:cNvPicPr>
            <a:picLocks noChangeAspect="1"/>
          </p:cNvPicPr>
          <p:nvPr/>
        </p:nvPicPr>
        <p:blipFill>
          <a:blip r:embed="rId2">
            <a:extLst/>
          </a:blip>
          <a:srcRect l="16788" t="0" r="18844" b="0"/>
          <a:stretch>
            <a:fillRect/>
          </a:stretch>
        </p:blipFill>
        <p:spPr>
          <a:xfrm>
            <a:off x="643467" y="643467"/>
            <a:ext cx="5372099" cy="5570955"/>
          </a:xfrm>
          <a:prstGeom prst="rect">
            <a:avLst/>
          </a:prstGeom>
          <a:ln w="12700">
            <a:miter lim="400000"/>
          </a:ln>
        </p:spPr>
      </p:pic>
      <p:pic>
        <p:nvPicPr>
          <p:cNvPr id="118" name="Picture 2" descr="Picture 2"/>
          <p:cNvPicPr>
            <a:picLocks noChangeAspect="1"/>
          </p:cNvPicPr>
          <p:nvPr/>
        </p:nvPicPr>
        <p:blipFill>
          <a:blip r:embed="rId3">
            <a:extLst/>
          </a:blip>
          <a:srcRect l="20159" t="0" r="15473" b="0"/>
          <a:stretch>
            <a:fillRect/>
          </a:stretch>
        </p:blipFill>
        <p:spPr>
          <a:xfrm>
            <a:off x="6176431" y="643467"/>
            <a:ext cx="5372101" cy="5570955"/>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0" name="Picture 2" descr="Picture 2"/>
          <p:cNvPicPr>
            <a:picLocks noChangeAspect="1"/>
          </p:cNvPicPr>
          <p:nvPr/>
        </p:nvPicPr>
        <p:blipFill>
          <a:blip r:embed="rId2">
            <a:extLst/>
          </a:blip>
          <a:srcRect l="0" t="17325" r="0" b="17544"/>
          <a:stretch>
            <a:fillRect/>
          </a:stretch>
        </p:blipFill>
        <p:spPr>
          <a:xfrm>
            <a:off x="4493436" y="242"/>
            <a:ext cx="7698411" cy="33468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4348" y="0"/>
                </a:moveTo>
                <a:lnTo>
                  <a:pt x="0" y="21600"/>
                </a:lnTo>
                <a:lnTo>
                  <a:pt x="21600" y="21600"/>
                </a:lnTo>
                <a:lnTo>
                  <a:pt x="21600" y="3"/>
                </a:lnTo>
                <a:lnTo>
                  <a:pt x="18101" y="3"/>
                </a:lnTo>
                <a:lnTo>
                  <a:pt x="18101" y="0"/>
                </a:lnTo>
                <a:lnTo>
                  <a:pt x="7356" y="0"/>
                </a:lnTo>
                <a:lnTo>
                  <a:pt x="4364" y="0"/>
                </a:lnTo>
                <a:lnTo>
                  <a:pt x="4348" y="0"/>
                </a:lnTo>
                <a:close/>
              </a:path>
            </a:pathLst>
          </a:custGeom>
          <a:ln w="12700">
            <a:miter lim="400000"/>
          </a:ln>
        </p:spPr>
      </p:pic>
      <p:pic>
        <p:nvPicPr>
          <p:cNvPr id="121" name="Picture 8" descr="Picture 8"/>
          <p:cNvPicPr>
            <a:picLocks noChangeAspect="1"/>
          </p:cNvPicPr>
          <p:nvPr/>
        </p:nvPicPr>
        <p:blipFill>
          <a:blip r:embed="rId3">
            <a:extLst/>
          </a:blip>
          <a:srcRect l="0" t="10128" r="2" b="4302"/>
          <a:stretch>
            <a:fillRect/>
          </a:stretch>
        </p:blipFill>
        <p:spPr>
          <a:xfrm>
            <a:off x="20" y="10"/>
            <a:ext cx="5859463" cy="33468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0" y="21600"/>
                </a:lnTo>
                <a:lnTo>
                  <a:pt x="11937" y="21600"/>
                </a:lnTo>
                <a:lnTo>
                  <a:pt x="15866" y="21600"/>
                </a:lnTo>
                <a:lnTo>
                  <a:pt x="15887" y="21600"/>
                </a:lnTo>
                <a:lnTo>
                  <a:pt x="21600" y="5"/>
                </a:lnTo>
                <a:lnTo>
                  <a:pt x="21600" y="0"/>
                </a:lnTo>
                <a:lnTo>
                  <a:pt x="0" y="0"/>
                </a:lnTo>
                <a:close/>
              </a:path>
            </a:pathLst>
          </a:custGeom>
          <a:ln w="12700">
            <a:miter lim="400000"/>
          </a:ln>
        </p:spPr>
      </p:pic>
      <p:pic>
        <p:nvPicPr>
          <p:cNvPr id="122" name="Picture 6" descr="Picture 6"/>
          <p:cNvPicPr>
            <a:picLocks noChangeAspect="1"/>
          </p:cNvPicPr>
          <p:nvPr/>
        </p:nvPicPr>
        <p:blipFill>
          <a:blip r:embed="rId4">
            <a:extLst/>
          </a:blip>
          <a:srcRect l="0" t="579" r="0" b="13594"/>
          <a:stretch>
            <a:fillRect/>
          </a:stretch>
        </p:blipFill>
        <p:spPr>
          <a:xfrm>
            <a:off x="6350088" y="3511294"/>
            <a:ext cx="5842001" cy="33468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730" y="0"/>
                </a:moveTo>
                <a:lnTo>
                  <a:pt x="0" y="21600"/>
                </a:lnTo>
                <a:lnTo>
                  <a:pt x="21600" y="21600"/>
                </a:lnTo>
                <a:lnTo>
                  <a:pt x="21600" y="0"/>
                </a:lnTo>
                <a:lnTo>
                  <a:pt x="9694" y="0"/>
                </a:lnTo>
                <a:lnTo>
                  <a:pt x="5751" y="0"/>
                </a:lnTo>
                <a:lnTo>
                  <a:pt x="5730" y="0"/>
                </a:lnTo>
                <a:close/>
              </a:path>
            </a:pathLst>
          </a:custGeom>
          <a:ln w="12700">
            <a:miter lim="400000"/>
          </a:ln>
        </p:spPr>
      </p:pic>
      <p:pic>
        <p:nvPicPr>
          <p:cNvPr id="123" name="Picture 4" descr="Picture 4"/>
          <p:cNvPicPr>
            <a:picLocks noChangeAspect="1"/>
          </p:cNvPicPr>
          <p:nvPr/>
        </p:nvPicPr>
        <p:blipFill>
          <a:blip r:embed="rId5">
            <a:extLst/>
          </a:blip>
          <a:srcRect l="0" t="22911" r="0" b="11959"/>
          <a:stretch>
            <a:fillRect/>
          </a:stretch>
        </p:blipFill>
        <p:spPr>
          <a:xfrm>
            <a:off x="19" y="3511295"/>
            <a:ext cx="7698392" cy="33468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0" y="21595"/>
                </a:lnTo>
                <a:lnTo>
                  <a:pt x="3499" y="21595"/>
                </a:lnTo>
                <a:lnTo>
                  <a:pt x="3499" y="21600"/>
                </a:lnTo>
                <a:lnTo>
                  <a:pt x="14244" y="21600"/>
                </a:lnTo>
                <a:lnTo>
                  <a:pt x="17235" y="21600"/>
                </a:lnTo>
                <a:lnTo>
                  <a:pt x="17251" y="21600"/>
                </a:lnTo>
                <a:lnTo>
                  <a:pt x="21600" y="0"/>
                </a:lnTo>
                <a:lnTo>
                  <a:pt x="0" y="0"/>
                </a:lnTo>
                <a:close/>
              </a:path>
            </a:pathLst>
          </a:cu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5" name="Rectangle 4104"/>
          <p:cNvSpPr/>
          <p:nvPr/>
        </p:nvSpPr>
        <p:spPr>
          <a:xfrm>
            <a:off x="0" y="0"/>
            <a:ext cx="12192000" cy="6858000"/>
          </a:xfrm>
          <a:prstGeom prst="rect">
            <a:avLst/>
          </a:prstGeom>
          <a:solidFill>
            <a:srgbClr val="262626"/>
          </a:solidFill>
          <a:ln w="12700">
            <a:miter lim="400000"/>
          </a:ln>
        </p:spPr>
        <p:txBody>
          <a:bodyPr lIns="45719" rIns="45719" anchor="ctr"/>
          <a:lstStyle/>
          <a:p>
            <a:pPr algn="ctr">
              <a:defRPr>
                <a:solidFill>
                  <a:srgbClr val="FFFFFF"/>
                </a:solidFill>
              </a:defRPr>
            </a:pPr>
          </a:p>
        </p:txBody>
      </p:sp>
      <p:sp>
        <p:nvSpPr>
          <p:cNvPr id="126" name="Rectangle 4106"/>
          <p:cNvSpPr/>
          <p:nvPr/>
        </p:nvSpPr>
        <p:spPr>
          <a:xfrm>
            <a:off x="477011" y="480060"/>
            <a:ext cx="11237978" cy="5897880"/>
          </a:xfrm>
          <a:prstGeom prst="rect">
            <a:avLst/>
          </a:prstGeom>
          <a:ln w="12700">
            <a:solidFill>
              <a:srgbClr val="FFFFFF"/>
            </a:solidFill>
            <a:miter/>
          </a:ln>
        </p:spPr>
        <p:txBody>
          <a:bodyPr lIns="45719" rIns="45719" anchor="ctr"/>
          <a:lstStyle/>
          <a:p>
            <a:pPr algn="ctr">
              <a:defRPr>
                <a:solidFill>
                  <a:srgbClr val="FFFFFF"/>
                </a:solidFill>
              </a:defRPr>
            </a:pPr>
          </a:p>
        </p:txBody>
      </p:sp>
      <p:pic>
        <p:nvPicPr>
          <p:cNvPr id="127" name="Picture 2" descr="Picture 2"/>
          <p:cNvPicPr>
            <a:picLocks noChangeAspect="1"/>
          </p:cNvPicPr>
          <p:nvPr/>
        </p:nvPicPr>
        <p:blipFill>
          <a:blip r:embed="rId2">
            <a:extLst/>
          </a:blip>
          <a:srcRect l="5254" t="0" r="30379" b="0"/>
          <a:stretch>
            <a:fillRect/>
          </a:stretch>
        </p:blipFill>
        <p:spPr>
          <a:xfrm>
            <a:off x="643466" y="643467"/>
            <a:ext cx="5372100" cy="5570955"/>
          </a:xfrm>
          <a:prstGeom prst="rect">
            <a:avLst/>
          </a:prstGeom>
          <a:ln w="12700">
            <a:miter lim="400000"/>
          </a:ln>
        </p:spPr>
      </p:pic>
      <p:pic>
        <p:nvPicPr>
          <p:cNvPr id="128" name="Picture 4" descr="Picture 4"/>
          <p:cNvPicPr>
            <a:picLocks noChangeAspect="1"/>
          </p:cNvPicPr>
          <p:nvPr/>
        </p:nvPicPr>
        <p:blipFill>
          <a:blip r:embed="rId3">
            <a:extLst/>
          </a:blip>
          <a:srcRect l="17953" t="0" r="17679" b="0"/>
          <a:stretch>
            <a:fillRect/>
          </a:stretch>
        </p:blipFill>
        <p:spPr>
          <a:xfrm>
            <a:off x="6176431" y="643467"/>
            <a:ext cx="5372101" cy="5570955"/>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0" name="Rectangle 5128"/>
          <p:cNvSpPr/>
          <p:nvPr/>
        </p:nvSpPr>
        <p:spPr>
          <a:xfrm>
            <a:off x="0" y="0"/>
            <a:ext cx="12192000" cy="6858000"/>
          </a:xfrm>
          <a:prstGeom prst="rect">
            <a:avLst/>
          </a:prstGeom>
          <a:solidFill>
            <a:srgbClr val="4E4E4E"/>
          </a:solidFill>
          <a:ln w="12700">
            <a:miter lim="400000"/>
          </a:ln>
        </p:spPr>
        <p:txBody>
          <a:bodyPr lIns="45719" rIns="45719" anchor="ctr"/>
          <a:lstStyle/>
          <a:p>
            <a:pPr algn="ctr">
              <a:defRPr>
                <a:solidFill>
                  <a:srgbClr val="FFFFFF"/>
                </a:solidFill>
              </a:defRPr>
            </a:pPr>
          </a:p>
        </p:txBody>
      </p:sp>
      <p:sp>
        <p:nvSpPr>
          <p:cNvPr id="131" name="Rectangle 5130"/>
          <p:cNvSpPr/>
          <p:nvPr/>
        </p:nvSpPr>
        <p:spPr>
          <a:xfrm>
            <a:off x="6256866" y="480060"/>
            <a:ext cx="5458123" cy="589788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32" name="Picture 2" descr="Picture 2"/>
          <p:cNvPicPr>
            <a:picLocks noChangeAspect="1"/>
          </p:cNvPicPr>
          <p:nvPr/>
        </p:nvPicPr>
        <p:blipFill>
          <a:blip r:embed="rId2">
            <a:extLst/>
          </a:blip>
          <a:srcRect l="30368" t="0" r="8168" b="0"/>
          <a:stretch>
            <a:fillRect/>
          </a:stretch>
        </p:blipFill>
        <p:spPr>
          <a:xfrm>
            <a:off x="6421034" y="643467"/>
            <a:ext cx="5129786" cy="5570955"/>
          </a:xfrm>
          <a:prstGeom prst="rect">
            <a:avLst/>
          </a:prstGeom>
          <a:ln w="12700">
            <a:miter lim="400000"/>
          </a:ln>
        </p:spPr>
      </p:pic>
      <p:sp>
        <p:nvSpPr>
          <p:cNvPr id="133" name="Rectangle 5132"/>
          <p:cNvSpPr/>
          <p:nvPr/>
        </p:nvSpPr>
        <p:spPr>
          <a:xfrm>
            <a:off x="477011" y="480060"/>
            <a:ext cx="5458123" cy="589788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34" name="Picture 4" descr="Picture 4"/>
          <p:cNvPicPr>
            <a:picLocks noChangeAspect="1"/>
          </p:cNvPicPr>
          <p:nvPr/>
        </p:nvPicPr>
        <p:blipFill>
          <a:blip r:embed="rId3">
            <a:extLst/>
          </a:blip>
          <a:srcRect l="38538" t="0" r="0" b="0"/>
          <a:stretch>
            <a:fillRect/>
          </a:stretch>
        </p:blipFill>
        <p:spPr>
          <a:xfrm>
            <a:off x="641179" y="643467"/>
            <a:ext cx="5129619" cy="5570955"/>
          </a:xfrm>
          <a:prstGeom prst="rect">
            <a:avLst/>
          </a:prstGeom>
          <a:ln w="12700">
            <a:miter lim="400000"/>
          </a:ln>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36" name="Picture 2" descr="Picture 2"/>
          <p:cNvPicPr>
            <a:picLocks noChangeAspect="1"/>
          </p:cNvPicPr>
          <p:nvPr/>
        </p:nvPicPr>
        <p:blipFill>
          <a:blip r:embed="rId2">
            <a:extLst/>
          </a:blip>
          <a:srcRect l="23822" t="0" r="8610" b="0"/>
          <a:stretch>
            <a:fillRect/>
          </a:stretch>
        </p:blipFill>
        <p:spPr>
          <a:xfrm>
            <a:off x="20" y="1282"/>
            <a:ext cx="12191980" cy="6856718"/>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38" name="Picture 2" descr="Picture 2"/>
          <p:cNvPicPr>
            <a:picLocks noChangeAspect="1"/>
          </p:cNvPicPr>
          <p:nvPr/>
        </p:nvPicPr>
        <p:blipFill>
          <a:blip r:embed="rId2">
            <a:extLst/>
          </a:blip>
          <a:srcRect l="0" t="15429" r="0" b="0"/>
          <a:stretch>
            <a:fillRect/>
          </a:stretch>
        </p:blipFill>
        <p:spPr>
          <a:xfrm>
            <a:off x="19" y="1281"/>
            <a:ext cx="12191981" cy="6856719"/>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43" name="TextBox 2"/>
          <p:cNvGrpSpPr/>
          <p:nvPr/>
        </p:nvGrpSpPr>
        <p:grpSpPr>
          <a:xfrm>
            <a:off x="3938107" y="728122"/>
            <a:ext cx="4315783" cy="5589743"/>
            <a:chOff x="0" y="0"/>
            <a:chExt cx="4315781" cy="5589741"/>
          </a:xfrm>
        </p:grpSpPr>
        <p:sp>
          <p:nvSpPr>
            <p:cNvPr id="140" name="Rectangle"/>
            <p:cNvSpPr/>
            <p:nvPr/>
          </p:nvSpPr>
          <p:spPr>
            <a:xfrm>
              <a:off x="0" y="0"/>
              <a:ext cx="1510524" cy="1460918"/>
            </a:xfrm>
            <a:prstGeom prst="rect">
              <a:avLst/>
            </a:prstGeom>
            <a:blipFill rotWithShape="1">
              <a:blip r:embed="rId2"/>
              <a:srcRect l="0" t="0" r="0" b="0"/>
              <a:stretch>
                <a:fillRect/>
              </a:stretch>
            </a:blipFill>
            <a:ln w="12700" cap="flat">
              <a:solidFill>
                <a:srgbClr val="FFFFFF"/>
              </a:solidFill>
              <a:prstDash val="solid"/>
              <a:miter lim="800000"/>
            </a:ln>
            <a:effectLst/>
          </p:spPr>
          <p:txBody>
            <a:bodyPr wrap="square" lIns="45719" tIns="45719" rIns="45719" bIns="45719" numCol="1" anchor="t">
              <a:noAutofit/>
            </a:bodyPr>
            <a:lstStyle/>
            <a:p>
              <a:pPr/>
            </a:p>
          </p:txBody>
        </p:sp>
        <p:sp>
          <p:nvSpPr>
            <p:cNvPr id="141" name="Day 3 (Monday)"/>
            <p:cNvSpPr txBox="1"/>
            <p:nvPr/>
          </p:nvSpPr>
          <p:spPr>
            <a:xfrm>
              <a:off x="0" y="1693193"/>
              <a:ext cx="4315782" cy="562473"/>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defTabSz="1955800">
                <a:spcBef>
                  <a:spcPts val="1800"/>
                </a:spcBef>
                <a:defRPr b="1" sz="4400"/>
              </a:lvl1pPr>
            </a:lstStyle>
            <a:p>
              <a:pPr/>
              <a:r>
                <a:t>Day 3 (Monday)  </a:t>
              </a:r>
            </a:p>
          </p:txBody>
        </p:sp>
        <p:sp>
          <p:nvSpPr>
            <p:cNvPr id="142" name="Lecture at LAIOK Center in Santa Monica…"/>
            <p:cNvSpPr txBox="1"/>
            <p:nvPr/>
          </p:nvSpPr>
          <p:spPr>
            <a:xfrm>
              <a:off x="0" y="2467118"/>
              <a:ext cx="4315782" cy="3122624"/>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889000">
                <a:spcBef>
                  <a:spcPts val="800"/>
                </a:spcBef>
                <a:defRPr b="1" sz="2000"/>
              </a:pPr>
              <a:r>
                <a:t>Lecture</a:t>
              </a:r>
              <a:r>
                <a:rPr b="0"/>
                <a:t> at LAIOK Center in Santa Monica</a:t>
              </a:r>
              <a:endParaRPr b="0"/>
            </a:p>
            <a:p>
              <a:pPr defTabSz="889000">
                <a:spcBef>
                  <a:spcPts val="800"/>
                </a:spcBef>
                <a:defRPr sz="2000"/>
              </a:pPr>
              <a:r>
                <a:t>First Lecture: Film Directing</a:t>
              </a:r>
            </a:p>
            <a:p>
              <a:pPr lvl="1" marL="228600" indent="-228600" defTabSz="889000">
                <a:lnSpc>
                  <a:spcPct val="90000"/>
                </a:lnSpc>
                <a:spcBef>
                  <a:spcPts val="300"/>
                </a:spcBef>
                <a:buSzPct val="100000"/>
                <a:buChar char="•"/>
                <a:defRPr sz="2000"/>
              </a:pPr>
              <a:r>
                <a:t>9 am – 2 pm  </a:t>
              </a:r>
            </a:p>
            <a:p>
              <a:pPr lvl="1" marL="228600" indent="-228600" defTabSz="889000">
                <a:lnSpc>
                  <a:spcPct val="90000"/>
                </a:lnSpc>
                <a:spcBef>
                  <a:spcPts val="300"/>
                </a:spcBef>
                <a:buSzPct val="100000"/>
                <a:buChar char="•"/>
                <a:defRPr b="1" sz="2000"/>
              </a:pPr>
              <a:r>
                <a:t>Includes 1 hour lunch break</a:t>
              </a:r>
            </a:p>
            <a:p>
              <a:pPr lvl="2" marL="457200" indent="-228600" defTabSz="889000">
                <a:lnSpc>
                  <a:spcPct val="90000"/>
                </a:lnSpc>
                <a:spcBef>
                  <a:spcPts val="300"/>
                </a:spcBef>
                <a:buSzPct val="100000"/>
                <a:buFont typeface="Symbol"/>
                <a:buChar char="-"/>
                <a:defRPr i="1" sz="2000">
                  <a:solidFill>
                    <a:srgbClr val="0070C0"/>
                  </a:solidFill>
                </a:defRPr>
              </a:pPr>
              <a:r>
                <a:t>Area includes various food, drink, and dessert locations such as Panda Express, El Pollo Loco, Pita House, Starbucks, Chick-fil-A, Fatburger, Subway, etc. that students can purchase from </a:t>
              </a:r>
            </a:p>
          </p:txBody>
        </p:sp>
      </p:gr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48" name="TextBox 2"/>
          <p:cNvGrpSpPr/>
          <p:nvPr/>
        </p:nvGrpSpPr>
        <p:grpSpPr>
          <a:xfrm>
            <a:off x="3938108" y="778246"/>
            <a:ext cx="4315783" cy="5539411"/>
            <a:chOff x="0" y="0"/>
            <a:chExt cx="4315781" cy="5539409"/>
          </a:xfrm>
        </p:grpSpPr>
        <p:sp>
          <p:nvSpPr>
            <p:cNvPr id="145" name="Rectangle"/>
            <p:cNvSpPr/>
            <p:nvPr/>
          </p:nvSpPr>
          <p:spPr>
            <a:xfrm>
              <a:off x="1402629" y="0"/>
              <a:ext cx="1510524" cy="1288528"/>
            </a:xfrm>
            <a:prstGeom prst="rect">
              <a:avLst/>
            </a:prstGeom>
            <a:blipFill rotWithShape="1">
              <a:blip r:embed="rId2"/>
              <a:srcRect l="0" t="0" r="0" b="0"/>
              <a:stretch>
                <a:fillRect/>
              </a:stretch>
            </a:blipFill>
            <a:ln w="12700" cap="flat">
              <a:noFill/>
              <a:miter lim="400000"/>
            </a:ln>
            <a:effectLst/>
          </p:spPr>
          <p:txBody>
            <a:bodyPr wrap="square" lIns="45719" tIns="45719" rIns="45719" bIns="45719" numCol="1" anchor="t">
              <a:noAutofit/>
            </a:bodyPr>
            <a:lstStyle/>
            <a:p>
              <a:pPr/>
            </a:p>
          </p:txBody>
        </p:sp>
        <p:sp>
          <p:nvSpPr>
            <p:cNvPr id="146" name="Day 4 (Tuesday)"/>
            <p:cNvSpPr txBox="1"/>
            <p:nvPr/>
          </p:nvSpPr>
          <p:spPr>
            <a:xfrm>
              <a:off x="0" y="1470151"/>
              <a:ext cx="4315782" cy="44799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1555750">
                <a:spcBef>
                  <a:spcPts val="1400"/>
                </a:spcBef>
                <a:defRPr b="1" sz="3500"/>
              </a:lvl1pPr>
            </a:lstStyle>
            <a:p>
              <a:pPr/>
              <a:r>
                <a:t>Day 4 (Tuesday) </a:t>
              </a:r>
            </a:p>
          </p:txBody>
        </p:sp>
        <p:sp>
          <p:nvSpPr>
            <p:cNvPr id="147" name="Guided tour of Sony Studios…"/>
            <p:cNvSpPr txBox="1"/>
            <p:nvPr/>
          </p:nvSpPr>
          <p:spPr>
            <a:xfrm>
              <a:off x="0" y="2106853"/>
              <a:ext cx="4315782" cy="343255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800100">
                <a:spcBef>
                  <a:spcPts val="700"/>
                </a:spcBef>
                <a:defRPr b="1"/>
              </a:pPr>
              <a:r>
                <a:t>Guided tour of Sony Studios</a:t>
              </a:r>
            </a:p>
            <a:p>
              <a:pPr lvl="1" marL="171450" indent="-171450" defTabSz="800100">
                <a:lnSpc>
                  <a:spcPct val="90000"/>
                </a:lnSpc>
                <a:spcBef>
                  <a:spcPts val="300"/>
                </a:spcBef>
                <a:buSzPct val="100000"/>
                <a:buChar char="•"/>
                <a:defRPr i="1">
                  <a:solidFill>
                    <a:srgbClr val="0070C0"/>
                  </a:solidFill>
                </a:defRPr>
              </a:pPr>
              <a:r>
                <a:t>2 hour walking tour with a Sony expert</a:t>
              </a:r>
            </a:p>
            <a:p>
              <a:pPr lvl="1" marL="171450" indent="-171450" defTabSz="800100">
                <a:lnSpc>
                  <a:spcPct val="90000"/>
                </a:lnSpc>
                <a:spcBef>
                  <a:spcPts val="300"/>
                </a:spcBef>
                <a:buSzPct val="100000"/>
                <a:buChar char="•"/>
              </a:pPr>
              <a:r>
                <a:t>Walk through the famed gates and you’re behind the scenes at one of the most historic and exciting studio lots in the world. Visit soundstages once home to iconic films like “The Wizard of Oz,” “Men in Black,” “Spider-Man,” “Wheel of Fortune,” and “Jeopardy!”</a:t>
              </a:r>
              <a:endParaRPr>
                <a:latin typeface="Arial"/>
                <a:ea typeface="Arial"/>
                <a:cs typeface="Arial"/>
                <a:sym typeface="Arial"/>
              </a:endParaRPr>
            </a:p>
            <a:p>
              <a:pPr lvl="1" marL="171450" indent="-171450" defTabSz="800100">
                <a:lnSpc>
                  <a:spcPct val="90000"/>
                </a:lnSpc>
                <a:spcBef>
                  <a:spcPts val="300"/>
                </a:spcBef>
                <a:buSzPct val="100000"/>
                <a:buChar char="•"/>
              </a:pPr>
              <a:r>
                <a:t>Transportation provided</a:t>
              </a:r>
              <a:endParaRPr>
                <a:latin typeface="Arial"/>
                <a:ea typeface="Arial"/>
                <a:cs typeface="Arial"/>
                <a:sym typeface="Arial"/>
              </a:endParaRPr>
            </a:p>
            <a:p>
              <a:pPr lvl="1" marL="171450" indent="-171450" defTabSz="800100">
                <a:lnSpc>
                  <a:spcPct val="90000"/>
                </a:lnSpc>
                <a:spcBef>
                  <a:spcPts val="300"/>
                </a:spcBef>
                <a:buSzPct val="100000"/>
                <a:buChar char="•"/>
              </a:pPr>
              <a:r>
                <a:t>Explore Culver City, “The Heart of Screenland”</a:t>
              </a:r>
            </a:p>
          </p:txBody>
        </p:sp>
      </p:gr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0" name="Picture 4" descr="Picture 4"/>
          <p:cNvPicPr>
            <a:picLocks noChangeAspect="1"/>
          </p:cNvPicPr>
          <p:nvPr/>
        </p:nvPicPr>
        <p:blipFill>
          <a:blip r:embed="rId2">
            <a:extLst/>
          </a:blip>
          <a:stretch>
            <a:fillRect/>
          </a:stretch>
        </p:blipFill>
        <p:spPr>
          <a:xfrm>
            <a:off x="952500" y="0"/>
            <a:ext cx="10287000" cy="6858000"/>
          </a:xfrm>
          <a:prstGeom prst="rect">
            <a:avLst/>
          </a:prstGeom>
          <a:ln w="12700">
            <a:miter lim="400000"/>
          </a:ln>
        </p:spPr>
      </p:pic>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2" name="Rectangle 6150"/>
          <p:cNvSpPr/>
          <p:nvPr/>
        </p:nvSpPr>
        <p:spPr>
          <a:xfrm>
            <a:off x="0" y="0"/>
            <a:ext cx="12192000" cy="6858000"/>
          </a:xfrm>
          <a:prstGeom prst="rect">
            <a:avLst/>
          </a:prstGeom>
          <a:solidFill>
            <a:srgbClr val="4E4E4E"/>
          </a:solidFill>
          <a:ln w="12700">
            <a:miter lim="400000"/>
          </a:ln>
        </p:spPr>
        <p:txBody>
          <a:bodyPr lIns="45719" rIns="45719" anchor="ctr"/>
          <a:lstStyle/>
          <a:p>
            <a:pPr algn="ctr">
              <a:defRPr>
                <a:solidFill>
                  <a:srgbClr val="FFFFFF"/>
                </a:solidFill>
              </a:defRPr>
            </a:pPr>
          </a:p>
        </p:txBody>
      </p:sp>
      <p:sp>
        <p:nvSpPr>
          <p:cNvPr id="153" name="Rectangle 6152"/>
          <p:cNvSpPr/>
          <p:nvPr/>
        </p:nvSpPr>
        <p:spPr>
          <a:xfrm>
            <a:off x="6256866" y="480060"/>
            <a:ext cx="5458123" cy="589788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54" name="Picture 2" descr="Picture 2"/>
          <p:cNvPicPr>
            <a:picLocks noChangeAspect="1"/>
          </p:cNvPicPr>
          <p:nvPr/>
        </p:nvPicPr>
        <p:blipFill>
          <a:blip r:embed="rId2">
            <a:extLst/>
          </a:blip>
          <a:srcRect l="16875" t="0" r="42150" b="0"/>
          <a:stretch>
            <a:fillRect/>
          </a:stretch>
        </p:blipFill>
        <p:spPr>
          <a:xfrm>
            <a:off x="6421034" y="643467"/>
            <a:ext cx="5129786" cy="5571067"/>
          </a:xfrm>
          <a:prstGeom prst="rect">
            <a:avLst/>
          </a:prstGeom>
          <a:ln w="12700">
            <a:miter lim="400000"/>
          </a:ln>
        </p:spPr>
      </p:pic>
      <p:sp>
        <p:nvSpPr>
          <p:cNvPr id="155" name="Rectangle 6154"/>
          <p:cNvSpPr/>
          <p:nvPr/>
        </p:nvSpPr>
        <p:spPr>
          <a:xfrm>
            <a:off x="477011" y="480060"/>
            <a:ext cx="5458123" cy="589788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56" name="Picture 6" descr="Picture 6"/>
          <p:cNvPicPr>
            <a:picLocks noChangeAspect="1"/>
          </p:cNvPicPr>
          <p:nvPr/>
        </p:nvPicPr>
        <p:blipFill>
          <a:blip r:embed="rId3">
            <a:extLst/>
          </a:blip>
          <a:srcRect l="22551" t="0" r="36474" b="0"/>
          <a:stretch>
            <a:fillRect/>
          </a:stretch>
        </p:blipFill>
        <p:spPr>
          <a:xfrm>
            <a:off x="641179" y="643467"/>
            <a:ext cx="5129786" cy="5571067"/>
          </a:xfrm>
          <a:prstGeom prst="rect">
            <a:avLst/>
          </a:prstGeom>
          <a:ln w="12700">
            <a:miter lim="400000"/>
          </a:ln>
        </p:spPr>
      </p:pic>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64" name="TextBox 2"/>
          <p:cNvGrpSpPr/>
          <p:nvPr/>
        </p:nvGrpSpPr>
        <p:grpSpPr>
          <a:xfrm>
            <a:off x="1397998" y="1614470"/>
            <a:ext cx="9396001" cy="3606096"/>
            <a:chOff x="0" y="0"/>
            <a:chExt cx="9395999" cy="3606094"/>
          </a:xfrm>
        </p:grpSpPr>
        <p:sp>
          <p:nvSpPr>
            <p:cNvPr id="158" name="Square"/>
            <p:cNvSpPr/>
            <p:nvPr/>
          </p:nvSpPr>
          <p:spPr>
            <a:xfrm>
              <a:off x="0" y="0"/>
              <a:ext cx="1512001" cy="1512001"/>
            </a:xfrm>
            <a:prstGeom prst="rect">
              <a:avLst/>
            </a:prstGeom>
            <a:blipFill rotWithShape="1">
              <a:blip r:embed="rId2"/>
              <a:srcRect l="0" t="0" r="0" b="0"/>
              <a:stretch>
                <a:fillRect/>
              </a:stretch>
            </a:blipFill>
            <a:ln w="12700" cap="flat">
              <a:solidFill>
                <a:srgbClr val="FFFFFF"/>
              </a:solidFill>
              <a:prstDash val="solid"/>
              <a:miter lim="800000"/>
            </a:ln>
            <a:effectLst/>
          </p:spPr>
          <p:txBody>
            <a:bodyPr wrap="square" lIns="45719" tIns="45719" rIns="45719" bIns="45719" numCol="1" anchor="t">
              <a:noAutofit/>
            </a:bodyPr>
            <a:lstStyle/>
            <a:p>
              <a:pPr/>
            </a:p>
          </p:txBody>
        </p:sp>
        <p:sp>
          <p:nvSpPr>
            <p:cNvPr id="159" name="Day 5 (Wednesday)"/>
            <p:cNvSpPr txBox="1"/>
            <p:nvPr/>
          </p:nvSpPr>
          <p:spPr>
            <a:xfrm>
              <a:off x="0" y="1668050"/>
              <a:ext cx="4320000" cy="457895"/>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defTabSz="1600200">
                <a:spcBef>
                  <a:spcPts val="1500"/>
                </a:spcBef>
                <a:defRPr b="1" sz="3600"/>
              </a:lvl1pPr>
            </a:lstStyle>
            <a:p>
              <a:pPr/>
              <a:r>
                <a:t>Day 5 (Wednesday)  </a:t>
              </a:r>
            </a:p>
          </p:txBody>
        </p:sp>
        <p:sp>
          <p:nvSpPr>
            <p:cNvPr id="160" name="Lecture at LAIOK Center in Santa Monica…"/>
            <p:cNvSpPr txBox="1"/>
            <p:nvPr/>
          </p:nvSpPr>
          <p:spPr>
            <a:xfrm>
              <a:off x="0" y="2388631"/>
              <a:ext cx="4320000" cy="1217464"/>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755650">
                <a:spcBef>
                  <a:spcPts val="700"/>
                </a:spcBef>
                <a:defRPr b="1" sz="1700"/>
              </a:pPr>
              <a:r>
                <a:t>Lecture</a:t>
              </a:r>
              <a:r>
                <a:rPr b="0"/>
                <a:t> at LAIOK Center in Santa Monica</a:t>
              </a:r>
              <a:endParaRPr b="0"/>
            </a:p>
            <a:p>
              <a:pPr defTabSz="755650">
                <a:spcBef>
                  <a:spcPts val="700"/>
                </a:spcBef>
                <a:defRPr sz="1700"/>
              </a:pPr>
              <a:r>
                <a:t>Second Lecture: Digital Advertising</a:t>
              </a:r>
            </a:p>
            <a:p>
              <a:pPr lvl="1" marL="171450" indent="-171450" defTabSz="755650">
                <a:lnSpc>
                  <a:spcPct val="90000"/>
                </a:lnSpc>
                <a:spcBef>
                  <a:spcPts val="300"/>
                </a:spcBef>
                <a:buSzPct val="100000"/>
                <a:buChar char="•"/>
                <a:defRPr sz="1700"/>
              </a:pPr>
              <a:r>
                <a:t>9 am – 2 pm  </a:t>
              </a:r>
            </a:p>
            <a:p>
              <a:pPr lvl="1" marL="171450" indent="-171450" defTabSz="755650">
                <a:lnSpc>
                  <a:spcPct val="90000"/>
                </a:lnSpc>
                <a:spcBef>
                  <a:spcPts val="300"/>
                </a:spcBef>
                <a:buSzPct val="100000"/>
                <a:buChar char="•"/>
                <a:defRPr b="1" sz="1700"/>
              </a:pPr>
              <a:r>
                <a:t>Includes 1 hour lunch break  </a:t>
              </a:r>
            </a:p>
          </p:txBody>
        </p:sp>
        <p:sp>
          <p:nvSpPr>
            <p:cNvPr id="161" name="Square"/>
            <p:cNvSpPr/>
            <p:nvPr/>
          </p:nvSpPr>
          <p:spPr>
            <a:xfrm>
              <a:off x="5076000" y="0"/>
              <a:ext cx="1512001" cy="1512001"/>
            </a:xfrm>
            <a:prstGeom prst="rect">
              <a:avLst/>
            </a:prstGeom>
            <a:blipFill rotWithShape="1">
              <a:blip r:embed="rId3"/>
              <a:srcRect l="0" t="0" r="0" b="0"/>
              <a:stretch>
                <a:fillRect/>
              </a:stretch>
            </a:blipFill>
            <a:ln w="12700" cap="flat">
              <a:solidFill>
                <a:srgbClr val="FFFFFF"/>
              </a:solidFill>
              <a:prstDash val="solid"/>
              <a:miter lim="800000"/>
            </a:ln>
            <a:effectLst/>
          </p:spPr>
          <p:txBody>
            <a:bodyPr wrap="square" lIns="45719" tIns="45719" rIns="45719" bIns="45719" numCol="1" anchor="t">
              <a:noAutofit/>
            </a:bodyPr>
            <a:lstStyle/>
            <a:p>
              <a:pPr/>
            </a:p>
          </p:txBody>
        </p:sp>
        <p:sp>
          <p:nvSpPr>
            <p:cNvPr id="162" name="Day 6 (Thursday)"/>
            <p:cNvSpPr txBox="1"/>
            <p:nvPr/>
          </p:nvSpPr>
          <p:spPr>
            <a:xfrm>
              <a:off x="5076000" y="1668050"/>
              <a:ext cx="4320000" cy="457895"/>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defTabSz="1600200">
                <a:spcBef>
                  <a:spcPts val="1500"/>
                </a:spcBef>
                <a:defRPr b="1" sz="3600"/>
              </a:lvl1pPr>
            </a:lstStyle>
            <a:p>
              <a:pPr/>
              <a:r>
                <a:t>Day 6 (Thursday)  </a:t>
              </a:r>
            </a:p>
          </p:txBody>
        </p:sp>
        <p:sp>
          <p:nvSpPr>
            <p:cNvPr id="163" name="Lab at a professional studio…"/>
            <p:cNvSpPr txBox="1"/>
            <p:nvPr/>
          </p:nvSpPr>
          <p:spPr>
            <a:xfrm>
              <a:off x="5076000" y="2388631"/>
              <a:ext cx="4320000" cy="821224"/>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755650">
                <a:spcBef>
                  <a:spcPts val="700"/>
                </a:spcBef>
                <a:defRPr b="1" sz="1700"/>
              </a:pPr>
              <a:r>
                <a:t>Lab</a:t>
              </a:r>
              <a:r>
                <a:rPr b="0"/>
                <a:t> at a professional studio</a:t>
              </a:r>
              <a:endParaRPr b="0"/>
            </a:p>
            <a:p>
              <a:pPr lvl="1" marL="171450" indent="-171450" defTabSz="755650">
                <a:lnSpc>
                  <a:spcPct val="90000"/>
                </a:lnSpc>
                <a:spcBef>
                  <a:spcPts val="300"/>
                </a:spcBef>
                <a:buSzPct val="100000"/>
                <a:buChar char="•"/>
                <a:defRPr sz="1700"/>
              </a:pPr>
              <a:r>
                <a:t>Practice filmmaking techniques and create projects</a:t>
              </a:r>
            </a:p>
          </p:txBody>
        </p:sp>
      </p:gr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69" name="TextBox 2"/>
          <p:cNvGrpSpPr/>
          <p:nvPr/>
        </p:nvGrpSpPr>
        <p:grpSpPr>
          <a:xfrm>
            <a:off x="3938108" y="942318"/>
            <a:ext cx="4315783" cy="4973364"/>
            <a:chOff x="0" y="0"/>
            <a:chExt cx="4315781" cy="4973363"/>
          </a:xfrm>
        </p:grpSpPr>
        <p:sp>
          <p:nvSpPr>
            <p:cNvPr id="166" name="Rectangle"/>
            <p:cNvSpPr/>
            <p:nvPr/>
          </p:nvSpPr>
          <p:spPr>
            <a:xfrm>
              <a:off x="1402629" y="0"/>
              <a:ext cx="1510524" cy="1443808"/>
            </a:xfrm>
            <a:prstGeom prst="rect">
              <a:avLst/>
            </a:prstGeom>
            <a:blipFill rotWithShape="1">
              <a:blip r:embed="rId2"/>
              <a:srcRect l="0" t="0" r="0" b="0"/>
              <a:stretch>
                <a:fillRect/>
              </a:stretch>
            </a:blipFill>
            <a:ln w="12700" cap="flat">
              <a:noFill/>
              <a:miter lim="400000"/>
            </a:ln>
            <a:effectLst/>
          </p:spPr>
          <p:txBody>
            <a:bodyPr wrap="square" lIns="45719" tIns="45719" rIns="45719" bIns="45719" numCol="1" anchor="t">
              <a:noAutofit/>
            </a:bodyPr>
            <a:lstStyle/>
            <a:p>
              <a:pPr/>
            </a:p>
          </p:txBody>
        </p:sp>
        <p:sp>
          <p:nvSpPr>
            <p:cNvPr id="167" name="Day 7 (Friday)"/>
            <p:cNvSpPr txBox="1"/>
            <p:nvPr/>
          </p:nvSpPr>
          <p:spPr>
            <a:xfrm>
              <a:off x="0" y="1647319"/>
              <a:ext cx="4315782" cy="56247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1955800">
                <a:spcBef>
                  <a:spcPts val="1800"/>
                </a:spcBef>
                <a:defRPr b="1" sz="4400"/>
              </a:lvl1pPr>
            </a:lstStyle>
            <a:p>
              <a:pPr/>
              <a:r>
                <a:t>Day 7 (Friday) </a:t>
              </a:r>
            </a:p>
          </p:txBody>
        </p:sp>
        <p:sp>
          <p:nvSpPr>
            <p:cNvPr id="168" name="Hollywood Sign and Hollywood Blvd…"/>
            <p:cNvSpPr txBox="1"/>
            <p:nvPr/>
          </p:nvSpPr>
          <p:spPr>
            <a:xfrm>
              <a:off x="0" y="2400066"/>
              <a:ext cx="4315782" cy="2573298"/>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1066800">
                <a:spcBef>
                  <a:spcPts val="1000"/>
                </a:spcBef>
                <a:defRPr b="1" sz="2400"/>
              </a:pPr>
              <a:r>
                <a:t>Hollywood Sign and Hollywood Blvd</a:t>
              </a:r>
            </a:p>
            <a:p>
              <a:pPr lvl="1" marL="228600" indent="-228600" defTabSz="1066800">
                <a:lnSpc>
                  <a:spcPct val="90000"/>
                </a:lnSpc>
                <a:spcBef>
                  <a:spcPts val="400"/>
                </a:spcBef>
                <a:buSzPct val="100000"/>
                <a:buChar char="•"/>
                <a:defRPr sz="2400"/>
              </a:pPr>
              <a:r>
                <a:t>Iconic locations, such as the </a:t>
              </a:r>
              <a:r>
                <a:rPr i="1">
                  <a:solidFill>
                    <a:srgbClr val="0070C0"/>
                  </a:solidFill>
                </a:rPr>
                <a:t>Dolby Theatre</a:t>
              </a:r>
              <a:r>
                <a:t>, </a:t>
              </a:r>
              <a:r>
                <a:rPr i="1">
                  <a:solidFill>
                    <a:srgbClr val="0070C0"/>
                  </a:solidFill>
                </a:rPr>
                <a:t>Walk of Fame</a:t>
              </a:r>
              <a:r>
                <a:t>, </a:t>
              </a:r>
              <a:r>
                <a:rPr i="1">
                  <a:solidFill>
                    <a:srgbClr val="0070C0"/>
                  </a:solidFill>
                </a:rPr>
                <a:t>TCL Chinese Theatre</a:t>
              </a:r>
              <a:r>
                <a:t>, and many more </a:t>
              </a:r>
            </a:p>
            <a:p>
              <a:pPr lvl="1" marL="228600" indent="-228600" defTabSz="1066800">
                <a:lnSpc>
                  <a:spcPct val="90000"/>
                </a:lnSpc>
                <a:spcBef>
                  <a:spcPts val="400"/>
                </a:spcBef>
                <a:buSzPct val="100000"/>
                <a:buChar char="•"/>
                <a:defRPr sz="2400"/>
              </a:pPr>
              <a:r>
                <a:t>Transportation provided</a:t>
              </a:r>
            </a:p>
          </p:txBody>
        </p:sp>
      </p:gr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1" name="Picture 2" descr="Picture 2"/>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3" name="Picture 2" descr="Picture 2"/>
          <p:cNvPicPr>
            <a:picLocks noChangeAspect="1"/>
          </p:cNvPicPr>
          <p:nvPr/>
        </p:nvPicPr>
        <p:blipFill>
          <a:blip r:embed="rId2">
            <a:extLst/>
          </a:blip>
          <a:srcRect l="0" t="16372" r="0" b="0"/>
          <a:stretch>
            <a:fillRect/>
          </a:stretch>
        </p:blipFill>
        <p:spPr>
          <a:xfrm>
            <a:off x="19" y="1281"/>
            <a:ext cx="12191981" cy="6856720"/>
          </a:xfrm>
          <a:prstGeom prst="rect">
            <a:avLst/>
          </a:prstGeom>
          <a:ln w="12700">
            <a:miter lim="400000"/>
          </a:ln>
        </p:spPr>
      </p:pic>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5" name="Picture 2" descr="Picture 2"/>
          <p:cNvPicPr>
            <a:picLocks noChangeAspect="1"/>
          </p:cNvPicPr>
          <p:nvPr/>
        </p:nvPicPr>
        <p:blipFill>
          <a:blip r:embed="rId2">
            <a:extLst/>
          </a:blip>
          <a:srcRect l="0" t="12542" r="0" b="2568"/>
          <a:stretch>
            <a:fillRect/>
          </a:stretch>
        </p:blipFill>
        <p:spPr>
          <a:xfrm>
            <a:off x="19" y="1282"/>
            <a:ext cx="12191981" cy="6856718"/>
          </a:xfrm>
          <a:prstGeom prst="rect">
            <a:avLst/>
          </a:prstGeom>
          <a:ln w="12700">
            <a:miter lim="400000"/>
          </a:ln>
        </p:spPr>
      </p:pic>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7" name="Rectangle 10253"/>
          <p:cNvSpPr/>
          <p:nvPr/>
        </p:nvSpPr>
        <p:spPr>
          <a:xfrm>
            <a:off x="1523" y="0"/>
            <a:ext cx="12188954"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78" name="Picture 4" descr="Picture 4"/>
          <p:cNvPicPr>
            <a:picLocks noChangeAspect="1"/>
          </p:cNvPicPr>
          <p:nvPr/>
        </p:nvPicPr>
        <p:blipFill>
          <a:blip r:embed="rId2">
            <a:extLst/>
          </a:blip>
          <a:srcRect l="10945" t="0" r="17320" b="0"/>
          <a:stretch>
            <a:fillRect/>
          </a:stretch>
        </p:blipFill>
        <p:spPr>
          <a:xfrm>
            <a:off x="-2" y="10"/>
            <a:ext cx="7370059" cy="6857922"/>
          </a:xfrm>
          <a:prstGeom prst="rect">
            <a:avLst/>
          </a:prstGeom>
          <a:ln w="12700">
            <a:miter lim="400000"/>
          </a:ln>
        </p:spPr>
      </p:pic>
      <p:pic>
        <p:nvPicPr>
          <p:cNvPr id="179" name="Picture 2" descr="Picture 2"/>
          <p:cNvPicPr>
            <a:picLocks noChangeAspect="1"/>
          </p:cNvPicPr>
          <p:nvPr/>
        </p:nvPicPr>
        <p:blipFill>
          <a:blip r:embed="rId3">
            <a:extLst/>
          </a:blip>
          <a:srcRect l="4572" t="0" r="2534" b="0"/>
          <a:stretch>
            <a:fillRect/>
          </a:stretch>
        </p:blipFill>
        <p:spPr>
          <a:xfrm>
            <a:off x="7534656" y="1"/>
            <a:ext cx="4657345" cy="3346570"/>
          </a:xfrm>
          <a:prstGeom prst="rect">
            <a:avLst/>
          </a:prstGeom>
          <a:ln w="12700">
            <a:miter lim="400000"/>
          </a:ln>
        </p:spPr>
      </p:pic>
      <p:pic>
        <p:nvPicPr>
          <p:cNvPr id="180" name="Picture 6" descr="Picture 6"/>
          <p:cNvPicPr>
            <a:picLocks noChangeAspect="1"/>
          </p:cNvPicPr>
          <p:nvPr/>
        </p:nvPicPr>
        <p:blipFill>
          <a:blip r:embed="rId4">
            <a:extLst/>
          </a:blip>
          <a:srcRect l="7597" t="0" r="0" b="0"/>
          <a:stretch>
            <a:fillRect/>
          </a:stretch>
        </p:blipFill>
        <p:spPr>
          <a:xfrm>
            <a:off x="7534654" y="3511296"/>
            <a:ext cx="4657145" cy="3346571"/>
          </a:xfrm>
          <a:prstGeom prst="rect">
            <a:avLst/>
          </a:prstGeom>
          <a:ln w="12700">
            <a:miter lim="400000"/>
          </a:ln>
        </p:spPr>
      </p:pic>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85" name="TextBox 2"/>
          <p:cNvGrpSpPr/>
          <p:nvPr/>
        </p:nvGrpSpPr>
        <p:grpSpPr>
          <a:xfrm>
            <a:off x="3938108" y="984611"/>
            <a:ext cx="4315783" cy="4998126"/>
            <a:chOff x="0" y="0"/>
            <a:chExt cx="4315781" cy="4998124"/>
          </a:xfrm>
        </p:grpSpPr>
        <p:sp>
          <p:nvSpPr>
            <p:cNvPr id="182" name="Rectangle"/>
            <p:cNvSpPr/>
            <p:nvPr/>
          </p:nvSpPr>
          <p:spPr>
            <a:xfrm>
              <a:off x="1402629" y="0"/>
              <a:ext cx="1510524" cy="1443808"/>
            </a:xfrm>
            <a:prstGeom prst="rect">
              <a:avLst/>
            </a:prstGeom>
            <a:solidFill>
              <a:schemeClr val="accent5"/>
            </a:solidFill>
            <a:ln w="12700" cap="flat">
              <a:noFill/>
              <a:miter lim="400000"/>
            </a:ln>
            <a:effectLst/>
          </p:spPr>
          <p:txBody>
            <a:bodyPr wrap="square" lIns="45719" tIns="45719" rIns="45719" bIns="45719" numCol="1" anchor="t">
              <a:noAutofit/>
            </a:bodyPr>
            <a:lstStyle/>
            <a:p>
              <a:pPr/>
            </a:p>
          </p:txBody>
        </p:sp>
        <p:sp>
          <p:nvSpPr>
            <p:cNvPr id="183" name="Day 8 (Saturday)"/>
            <p:cNvSpPr txBox="1"/>
            <p:nvPr/>
          </p:nvSpPr>
          <p:spPr>
            <a:xfrm>
              <a:off x="0" y="1647319"/>
              <a:ext cx="4315782" cy="56247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1955800">
                <a:spcBef>
                  <a:spcPts val="1800"/>
                </a:spcBef>
                <a:defRPr b="1" sz="4400"/>
              </a:lvl1pPr>
            </a:lstStyle>
            <a:p>
              <a:pPr/>
              <a:r>
                <a:t>Day 8 (Saturday) </a:t>
              </a:r>
            </a:p>
          </p:txBody>
        </p:sp>
        <p:sp>
          <p:nvSpPr>
            <p:cNvPr id="184" name="Bus Tour to Citadel Outlets…"/>
            <p:cNvSpPr txBox="1"/>
            <p:nvPr/>
          </p:nvSpPr>
          <p:spPr>
            <a:xfrm>
              <a:off x="0" y="2400066"/>
              <a:ext cx="4315782" cy="259805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1066800">
                <a:spcBef>
                  <a:spcPts val="1000"/>
                </a:spcBef>
                <a:defRPr b="1" sz="2400"/>
              </a:pPr>
              <a:r>
                <a:t>Bus Tour to Citadel Outlets</a:t>
              </a:r>
            </a:p>
            <a:p>
              <a:pPr lvl="1" marL="228600" indent="-228600" defTabSz="1066800">
                <a:lnSpc>
                  <a:spcPct val="90000"/>
                </a:lnSpc>
                <a:spcBef>
                  <a:spcPts val="400"/>
                </a:spcBef>
                <a:buSzPct val="100000"/>
                <a:buChar char="•"/>
                <a:defRPr sz="2400"/>
              </a:pPr>
              <a:r>
                <a:t>Shop at LA’s premium outlet destination with </a:t>
              </a:r>
              <a:r>
                <a:rPr i="1">
                  <a:solidFill>
                    <a:srgbClr val="0070C0"/>
                  </a:solidFill>
                </a:rPr>
                <a:t>Guess</a:t>
              </a:r>
              <a:r>
                <a:t>, </a:t>
              </a:r>
              <a:r>
                <a:rPr i="1">
                  <a:solidFill>
                    <a:srgbClr val="0070C0"/>
                  </a:solidFill>
                </a:rPr>
                <a:t>Michael</a:t>
              </a:r>
              <a:r>
                <a:t> </a:t>
              </a:r>
              <a:r>
                <a:rPr i="1">
                  <a:solidFill>
                    <a:srgbClr val="0070C0"/>
                  </a:solidFill>
                </a:rPr>
                <a:t>Kors</a:t>
              </a:r>
              <a:r>
                <a:t>, </a:t>
              </a:r>
              <a:r>
                <a:rPr i="1">
                  <a:solidFill>
                    <a:srgbClr val="0070C0"/>
                  </a:solidFill>
                </a:rPr>
                <a:t>Nike</a:t>
              </a:r>
              <a:r>
                <a:t>, </a:t>
              </a:r>
              <a:r>
                <a:rPr i="1">
                  <a:solidFill>
                    <a:srgbClr val="0070C0"/>
                  </a:solidFill>
                </a:rPr>
                <a:t>Calvin Klein</a:t>
              </a:r>
              <a:r>
                <a:t>, and so much more at great prices</a:t>
              </a:r>
            </a:p>
            <a:p>
              <a:pPr lvl="1" marL="228600" indent="-228600" defTabSz="1066800">
                <a:lnSpc>
                  <a:spcPct val="90000"/>
                </a:lnSpc>
                <a:spcBef>
                  <a:spcPts val="400"/>
                </a:spcBef>
                <a:buSzPct val="100000"/>
                <a:buChar char="•"/>
                <a:defRPr sz="2400"/>
              </a:pPr>
              <a:r>
                <a:t>Transportation provided</a:t>
              </a:r>
            </a:p>
          </p:txBody>
        </p:sp>
      </p:grpSp>
      <p:pic>
        <p:nvPicPr>
          <p:cNvPr id="186" name="Picture 3" descr="Picture 3"/>
          <p:cNvPicPr>
            <a:picLocks noChangeAspect="1"/>
          </p:cNvPicPr>
          <p:nvPr/>
        </p:nvPicPr>
        <p:blipFill>
          <a:blip r:embed="rId2">
            <a:extLst/>
          </a:blip>
          <a:stretch>
            <a:fillRect/>
          </a:stretch>
        </p:blipFill>
        <p:spPr>
          <a:xfrm>
            <a:off x="5205259" y="875263"/>
            <a:ext cx="1781482" cy="1635367"/>
          </a:xfrm>
          <a:prstGeom prst="rect">
            <a:avLst/>
          </a:prstGeom>
          <a:ln w="12700">
            <a:miter lim="400000"/>
          </a:ln>
        </p:spPr>
      </p:pic>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8" name="Picture 2" descr="Picture 2"/>
          <p:cNvPicPr>
            <a:picLocks noChangeAspect="1"/>
          </p:cNvPicPr>
          <p:nvPr/>
        </p:nvPicPr>
        <p:blipFill>
          <a:blip r:embed="rId2">
            <a:extLst/>
          </a:blip>
          <a:srcRect l="1352" t="0" r="408" b="0"/>
          <a:stretch>
            <a:fillRect/>
          </a:stretch>
        </p:blipFill>
        <p:spPr>
          <a:xfrm>
            <a:off x="19" y="1282"/>
            <a:ext cx="12191981" cy="6856718"/>
          </a:xfrm>
          <a:prstGeom prst="rect">
            <a:avLst/>
          </a:prstGeom>
          <a:ln w="12700">
            <a:miter lim="400000"/>
          </a:ln>
        </p:spPr>
      </p:pic>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93" name="TextBox 2"/>
          <p:cNvGrpSpPr/>
          <p:nvPr/>
        </p:nvGrpSpPr>
        <p:grpSpPr>
          <a:xfrm>
            <a:off x="3936000" y="1061358"/>
            <a:ext cx="4320000" cy="4443610"/>
            <a:chOff x="0" y="-291673"/>
            <a:chExt cx="4319999" cy="4443608"/>
          </a:xfrm>
        </p:grpSpPr>
        <p:sp>
          <p:nvSpPr>
            <p:cNvPr id="190" name="Rectangle"/>
            <p:cNvSpPr/>
            <p:nvPr/>
          </p:nvSpPr>
          <p:spPr>
            <a:xfrm>
              <a:off x="1284286" y="-291674"/>
              <a:ext cx="1751428" cy="1791142"/>
            </a:xfrm>
            <a:prstGeom prst="rect">
              <a:avLst/>
            </a:prstGeom>
            <a:blipFill rotWithShape="1">
              <a:blip r:embed="rId2"/>
              <a:srcRect l="0" t="0" r="0" b="0"/>
              <a:stretch>
                <a:fillRect/>
              </a:stretch>
            </a:blipFill>
            <a:ln w="12700" cap="flat">
              <a:solidFill>
                <a:srgbClr val="FFFFFF"/>
              </a:solidFill>
              <a:prstDash val="solid"/>
              <a:miter lim="800000"/>
            </a:ln>
            <a:effectLst/>
          </p:spPr>
          <p:txBody>
            <a:bodyPr wrap="square" lIns="45719" tIns="45719" rIns="45719" bIns="45719" numCol="1" anchor="t">
              <a:noAutofit/>
            </a:bodyPr>
            <a:lstStyle/>
            <a:p>
              <a:pPr/>
            </a:p>
          </p:txBody>
        </p:sp>
        <p:sp>
          <p:nvSpPr>
            <p:cNvPr id="191" name="Day 9 (Sunday)"/>
            <p:cNvSpPr txBox="1"/>
            <p:nvPr/>
          </p:nvSpPr>
          <p:spPr>
            <a:xfrm>
              <a:off x="0" y="1660341"/>
              <a:ext cx="4320000" cy="56247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defTabSz="1600200">
                <a:spcBef>
                  <a:spcPts val="1500"/>
                </a:spcBef>
                <a:defRPr b="1" sz="4400"/>
              </a:lvl1pPr>
            </a:lstStyle>
            <a:p>
              <a:pPr/>
              <a:r>
                <a:t>Day 9 (Sunday)</a:t>
              </a:r>
            </a:p>
          </p:txBody>
        </p:sp>
        <p:sp>
          <p:nvSpPr>
            <p:cNvPr id="192" name="Free day…"/>
            <p:cNvSpPr txBox="1"/>
            <p:nvPr/>
          </p:nvSpPr>
          <p:spPr>
            <a:xfrm>
              <a:off x="0" y="2377336"/>
              <a:ext cx="4320000" cy="177459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755650">
                <a:spcBef>
                  <a:spcPts val="700"/>
                </a:spcBef>
                <a:defRPr sz="2400"/>
              </a:pPr>
              <a:r>
                <a:t>Free day</a:t>
              </a:r>
            </a:p>
            <a:p>
              <a:pPr lvl="1" marL="171450" indent="-171450" defTabSz="755650">
                <a:lnSpc>
                  <a:spcPct val="90000"/>
                </a:lnSpc>
                <a:spcBef>
                  <a:spcPts val="300"/>
                </a:spcBef>
                <a:buSzPct val="100000"/>
                <a:buChar char="•"/>
                <a:defRPr i="1" sz="2400"/>
              </a:pPr>
              <a:r>
                <a:t>Recommended: Visit</a:t>
              </a:r>
              <a:r>
                <a:rPr>
                  <a:solidFill>
                    <a:srgbClr val="0070C0"/>
                  </a:solidFill>
                </a:rPr>
                <a:t> </a:t>
              </a:r>
              <a:r>
                <a:rPr u="sng">
                  <a:solidFill>
                    <a:srgbClr val="0563C1"/>
                  </a:solidFill>
                  <a:uFill>
                    <a:solidFill>
                      <a:srgbClr val="0563C1"/>
                    </a:solidFill>
                  </a:uFill>
                  <a:hlinkClick r:id="rId3" invalidUrl="" action="" tgtFrame="" tooltip="" history="1" highlightClick="0" endSnd="0"/>
                </a:rPr>
                <a:t>Universal Studios</a:t>
              </a:r>
              <a:r>
                <a:rPr>
                  <a:solidFill>
                    <a:srgbClr val="0070C0"/>
                  </a:solidFill>
                </a:rPr>
                <a:t>, </a:t>
              </a:r>
              <a:r>
                <a:rPr u="sng">
                  <a:solidFill>
                    <a:srgbClr val="0563C1"/>
                  </a:solidFill>
                  <a:uFill>
                    <a:solidFill>
                      <a:srgbClr val="0563C1"/>
                    </a:solidFill>
                  </a:uFill>
                  <a:hlinkClick r:id="rId4" invalidUrl="" action="" tgtFrame="" tooltip="" history="1" highlightClick="0" endSnd="0"/>
                </a:rPr>
                <a:t>Disneyland</a:t>
              </a:r>
              <a:r>
                <a:rPr>
                  <a:solidFill>
                    <a:srgbClr val="0070C0"/>
                  </a:solidFill>
                </a:rPr>
                <a:t>, </a:t>
              </a:r>
              <a:r>
                <a:rPr u="sng">
                  <a:solidFill>
                    <a:srgbClr val="0563C1"/>
                  </a:solidFill>
                  <a:uFill>
                    <a:solidFill>
                      <a:srgbClr val="0563C1"/>
                    </a:solidFill>
                  </a:uFill>
                  <a:hlinkClick r:id="rId5" invalidUrl="" action="" tgtFrame="" tooltip="" history="1" highlightClick="0" endSnd="0"/>
                </a:rPr>
                <a:t>Six Flags</a:t>
              </a:r>
              <a:r>
                <a:rPr>
                  <a:solidFill>
                    <a:srgbClr val="0070C0"/>
                  </a:solidFill>
                </a:rPr>
                <a:t>, </a:t>
              </a:r>
              <a:r>
                <a:t>or</a:t>
              </a:r>
              <a:r>
                <a:rPr>
                  <a:solidFill>
                    <a:srgbClr val="0070C0"/>
                  </a:solidFill>
                </a:rPr>
                <a:t> </a:t>
              </a:r>
              <a:r>
                <a:rPr u="sng">
                  <a:solidFill>
                    <a:srgbClr val="0563C1"/>
                  </a:solidFill>
                  <a:uFill>
                    <a:solidFill>
                      <a:srgbClr val="0563C1"/>
                    </a:solidFill>
                  </a:uFill>
                  <a:hlinkClick r:id="rId6" invalidUrl="" action="" tgtFrame="" tooltip="" history="1" highlightClick="0" endSnd="0"/>
                </a:rPr>
                <a:t>Knott’s Berry Farm</a:t>
              </a:r>
              <a:r>
                <a:rPr>
                  <a:solidFill>
                    <a:srgbClr val="0070C0"/>
                  </a:solidFill>
                </a:rPr>
                <a:t> </a:t>
              </a:r>
              <a:r>
                <a:t>to experience the true thrills of LA</a:t>
              </a:r>
            </a:p>
          </p:txBody>
        </p:sp>
      </p:gr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95" name="Picture 2" descr="Picture 2"/>
          <p:cNvPicPr>
            <a:picLocks noChangeAspect="1"/>
          </p:cNvPicPr>
          <p:nvPr/>
        </p:nvPicPr>
        <p:blipFill>
          <a:blip r:embed="rId2">
            <a:extLst/>
          </a:blip>
          <a:srcRect l="0" t="461" r="0" b="0"/>
          <a:stretch>
            <a:fillRect/>
          </a:stretch>
        </p:blipFill>
        <p:spPr>
          <a:xfrm>
            <a:off x="19" y="1281"/>
            <a:ext cx="12191981" cy="6856720"/>
          </a:xfrm>
          <a:prstGeom prst="rect">
            <a:avLst/>
          </a:prstGeom>
          <a:ln w="12700">
            <a:miter lim="400000"/>
          </a:ln>
        </p:spPr>
      </p:pic>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7" name="Rectangle 13320"/>
          <p:cNvSpPr/>
          <p:nvPr/>
        </p:nvSpPr>
        <p:spPr>
          <a:xfrm>
            <a:off x="1523" y="0"/>
            <a:ext cx="12188954"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98" name="Picture 2" descr="Picture 2"/>
          <p:cNvPicPr>
            <a:picLocks noChangeAspect="1"/>
          </p:cNvPicPr>
          <p:nvPr/>
        </p:nvPicPr>
        <p:blipFill>
          <a:blip r:embed="rId2">
            <a:extLst/>
          </a:blip>
          <a:srcRect l="18013" t="0" r="15320" b="0"/>
          <a:stretch>
            <a:fillRect/>
          </a:stretch>
        </p:blipFill>
        <p:spPr>
          <a:xfrm>
            <a:off x="19" y="9"/>
            <a:ext cx="6095981" cy="6857991"/>
          </a:xfrm>
          <a:prstGeom prst="rect">
            <a:avLst/>
          </a:prstGeom>
          <a:ln w="12700">
            <a:miter lim="400000"/>
          </a:ln>
        </p:spPr>
      </p:pic>
      <p:pic>
        <p:nvPicPr>
          <p:cNvPr id="199" name="Picture 4" descr="Picture 4"/>
          <p:cNvPicPr>
            <a:picLocks noChangeAspect="1"/>
          </p:cNvPicPr>
          <p:nvPr/>
        </p:nvPicPr>
        <p:blipFill>
          <a:blip r:embed="rId3">
            <a:extLst/>
          </a:blip>
          <a:srcRect l="22045" t="0" r="13087" b="0"/>
          <a:stretch>
            <a:fillRect/>
          </a:stretch>
        </p:blipFill>
        <p:spPr>
          <a:xfrm>
            <a:off x="6095999" y="9"/>
            <a:ext cx="6096002" cy="6857991"/>
          </a:xfrm>
          <a:prstGeom prst="rect">
            <a:avLst/>
          </a:prstGeom>
          <a:ln w="12700">
            <a:miter lim="400000"/>
          </a:ln>
        </p:spPr>
      </p:pic>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1" name="Rectangle 14344"/>
          <p:cNvSpPr/>
          <p:nvPr/>
        </p:nvSpPr>
        <p:spPr>
          <a:xfrm>
            <a:off x="1523" y="0"/>
            <a:ext cx="12188954"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202" name="Picture 4" descr="Picture 4"/>
          <p:cNvPicPr>
            <a:picLocks noChangeAspect="1"/>
          </p:cNvPicPr>
          <p:nvPr/>
        </p:nvPicPr>
        <p:blipFill>
          <a:blip r:embed="rId2">
            <a:extLst/>
          </a:blip>
          <a:srcRect l="1878" t="0" r="20565" b="0"/>
          <a:stretch>
            <a:fillRect/>
          </a:stretch>
        </p:blipFill>
        <p:spPr>
          <a:xfrm>
            <a:off x="20" y="-2"/>
            <a:ext cx="7998205" cy="6858001"/>
          </a:xfrm>
          <a:prstGeom prst="rect">
            <a:avLst/>
          </a:prstGeom>
          <a:ln w="12700">
            <a:miter lim="400000"/>
          </a:ln>
        </p:spPr>
      </p:pic>
      <p:pic>
        <p:nvPicPr>
          <p:cNvPr id="203" name="Picture 2" descr="Picture 2"/>
          <p:cNvPicPr>
            <a:picLocks noChangeAspect="1"/>
          </p:cNvPicPr>
          <p:nvPr/>
        </p:nvPicPr>
        <p:blipFill>
          <a:blip r:embed="rId3">
            <a:extLst/>
          </a:blip>
          <a:srcRect l="52587" t="0" r="6746" b="0"/>
          <a:stretch>
            <a:fillRect/>
          </a:stretch>
        </p:blipFill>
        <p:spPr>
          <a:xfrm>
            <a:off x="7998224" y="-2"/>
            <a:ext cx="4193777" cy="6858001"/>
          </a:xfrm>
          <a:prstGeom prst="rect">
            <a:avLst/>
          </a:prstGeom>
          <a:ln w="12700">
            <a:miter lim="400000"/>
          </a:ln>
        </p:spPr>
      </p:pic>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211" name="TextBox 2"/>
          <p:cNvGrpSpPr/>
          <p:nvPr/>
        </p:nvGrpSpPr>
        <p:grpSpPr>
          <a:xfrm>
            <a:off x="1397999" y="1391901"/>
            <a:ext cx="9396002" cy="4050008"/>
            <a:chOff x="0" y="0"/>
            <a:chExt cx="9395999" cy="4050006"/>
          </a:xfrm>
        </p:grpSpPr>
        <p:sp>
          <p:nvSpPr>
            <p:cNvPr id="205" name="Square"/>
            <p:cNvSpPr/>
            <p:nvPr/>
          </p:nvSpPr>
          <p:spPr>
            <a:xfrm>
              <a:off x="0" y="0"/>
              <a:ext cx="1512001" cy="1512001"/>
            </a:xfrm>
            <a:prstGeom prst="rect">
              <a:avLst/>
            </a:prstGeom>
            <a:blipFill rotWithShape="1">
              <a:blip r:embed="rId2"/>
              <a:srcRect l="0" t="0" r="0" b="0"/>
              <a:stretch>
                <a:fillRect/>
              </a:stretch>
            </a:blipFill>
            <a:ln w="12700" cap="flat">
              <a:solidFill>
                <a:srgbClr val="FFFFFF"/>
              </a:solidFill>
              <a:prstDash val="solid"/>
              <a:miter lim="800000"/>
            </a:ln>
            <a:effectLst/>
          </p:spPr>
          <p:txBody>
            <a:bodyPr wrap="square" lIns="45719" tIns="45719" rIns="45719" bIns="45719" numCol="1" anchor="t">
              <a:noAutofit/>
            </a:bodyPr>
            <a:lstStyle/>
            <a:p>
              <a:pPr/>
            </a:p>
          </p:txBody>
        </p:sp>
        <p:sp>
          <p:nvSpPr>
            <p:cNvPr id="206" name="Day 10 (Monday)"/>
            <p:cNvSpPr txBox="1"/>
            <p:nvPr/>
          </p:nvSpPr>
          <p:spPr>
            <a:xfrm>
              <a:off x="0" y="1687189"/>
              <a:ext cx="4320000" cy="45789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defTabSz="1600200">
                <a:spcBef>
                  <a:spcPts val="1500"/>
                </a:spcBef>
                <a:defRPr b="1" sz="3600"/>
              </a:lvl1pPr>
            </a:lstStyle>
            <a:p>
              <a:pPr/>
              <a:r>
                <a:t>Day 10 (Monday)</a:t>
              </a:r>
            </a:p>
          </p:txBody>
        </p:sp>
        <p:sp>
          <p:nvSpPr>
            <p:cNvPr id="207" name="Lecture at LAIOK Center in Santa Monica…"/>
            <p:cNvSpPr txBox="1"/>
            <p:nvPr/>
          </p:nvSpPr>
          <p:spPr>
            <a:xfrm>
              <a:off x="0" y="2416674"/>
              <a:ext cx="4320000" cy="1217464"/>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755650">
                <a:spcBef>
                  <a:spcPts val="700"/>
                </a:spcBef>
                <a:defRPr b="1" sz="1700"/>
              </a:pPr>
              <a:r>
                <a:t>Lecture</a:t>
              </a:r>
              <a:r>
                <a:rPr b="0"/>
                <a:t> at LAIOK Center in Santa Monica</a:t>
              </a:r>
              <a:endParaRPr b="0"/>
            </a:p>
            <a:p>
              <a:pPr defTabSz="755650">
                <a:spcBef>
                  <a:spcPts val="700"/>
                </a:spcBef>
                <a:defRPr sz="1700"/>
              </a:pPr>
              <a:r>
                <a:t>Third Lecture: Cinematography Techniques</a:t>
              </a:r>
            </a:p>
            <a:p>
              <a:pPr lvl="1" marL="171450" indent="-171450" defTabSz="755650">
                <a:lnSpc>
                  <a:spcPct val="90000"/>
                </a:lnSpc>
                <a:spcBef>
                  <a:spcPts val="300"/>
                </a:spcBef>
                <a:buSzPct val="100000"/>
                <a:buChar char="•"/>
                <a:defRPr sz="1700"/>
              </a:pPr>
              <a:r>
                <a:t>9 am – 2 pm  </a:t>
              </a:r>
            </a:p>
            <a:p>
              <a:pPr lvl="1" marL="171450" indent="-171450" defTabSz="755650">
                <a:lnSpc>
                  <a:spcPct val="90000"/>
                </a:lnSpc>
                <a:spcBef>
                  <a:spcPts val="300"/>
                </a:spcBef>
                <a:buSzPct val="100000"/>
                <a:buChar char="•"/>
                <a:defRPr b="1" sz="1700"/>
              </a:pPr>
              <a:r>
                <a:t>Includes 1 hour lunch break  </a:t>
              </a:r>
            </a:p>
          </p:txBody>
        </p:sp>
        <p:sp>
          <p:nvSpPr>
            <p:cNvPr id="208" name="Square"/>
            <p:cNvSpPr/>
            <p:nvPr/>
          </p:nvSpPr>
          <p:spPr>
            <a:xfrm>
              <a:off x="5076000" y="0"/>
              <a:ext cx="1512001" cy="1512001"/>
            </a:xfrm>
            <a:prstGeom prst="rect">
              <a:avLst/>
            </a:prstGeom>
            <a:blipFill rotWithShape="1">
              <a:blip r:embed="rId3"/>
              <a:srcRect l="0" t="0" r="0" b="0"/>
              <a:stretch>
                <a:fillRect/>
              </a:stretch>
            </a:blipFill>
            <a:ln w="12700" cap="flat">
              <a:solidFill>
                <a:srgbClr val="FFFFFF"/>
              </a:solidFill>
              <a:prstDash val="solid"/>
              <a:miter lim="800000"/>
            </a:ln>
            <a:effectLst/>
          </p:spPr>
          <p:txBody>
            <a:bodyPr wrap="square" lIns="45719" tIns="45719" rIns="45719" bIns="45719" numCol="1" anchor="t">
              <a:noAutofit/>
            </a:bodyPr>
            <a:lstStyle/>
            <a:p>
              <a:pPr/>
            </a:p>
          </p:txBody>
        </p:sp>
        <p:sp>
          <p:nvSpPr>
            <p:cNvPr id="209" name="Day 11 (Tuesday)"/>
            <p:cNvSpPr txBox="1"/>
            <p:nvPr/>
          </p:nvSpPr>
          <p:spPr>
            <a:xfrm>
              <a:off x="5076000" y="1687189"/>
              <a:ext cx="4320000" cy="45789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defTabSz="1600200">
                <a:spcBef>
                  <a:spcPts val="1500"/>
                </a:spcBef>
                <a:defRPr b="1" sz="3600"/>
              </a:lvl1pPr>
            </a:lstStyle>
            <a:p>
              <a:pPr/>
              <a:r>
                <a:t>Day 11 (Tuesday)  </a:t>
              </a:r>
            </a:p>
          </p:txBody>
        </p:sp>
        <p:sp>
          <p:nvSpPr>
            <p:cNvPr id="210" name="Visit to UCLA…"/>
            <p:cNvSpPr txBox="1"/>
            <p:nvPr/>
          </p:nvSpPr>
          <p:spPr>
            <a:xfrm>
              <a:off x="5076000" y="2416674"/>
              <a:ext cx="4320000" cy="1633333"/>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755650">
                <a:spcBef>
                  <a:spcPts val="700"/>
                </a:spcBef>
                <a:defRPr sz="1700"/>
              </a:pPr>
              <a:r>
                <a:t>Visit to </a:t>
              </a:r>
              <a:r>
                <a:rPr b="1"/>
                <a:t>UCLA</a:t>
              </a:r>
              <a:r>
                <a:t>  </a:t>
              </a:r>
            </a:p>
            <a:p>
              <a:pPr lvl="1" marL="171450" indent="-171450" defTabSz="755650">
                <a:lnSpc>
                  <a:spcPct val="90000"/>
                </a:lnSpc>
                <a:spcBef>
                  <a:spcPts val="300"/>
                </a:spcBef>
                <a:buSzPct val="100000"/>
                <a:buChar char="•"/>
                <a:defRPr sz="1700"/>
              </a:pPr>
              <a:r>
                <a:t>One of the top 30 universities in the world, UCLA is renowned for its exceptional academic programs.</a:t>
              </a:r>
            </a:p>
            <a:p>
              <a:pPr lvl="1" marL="171450" indent="-171450" defTabSz="755650">
                <a:lnSpc>
                  <a:spcPct val="90000"/>
                </a:lnSpc>
                <a:spcBef>
                  <a:spcPts val="300"/>
                </a:spcBef>
                <a:buSzPct val="100000"/>
                <a:buChar char="•"/>
                <a:defRPr sz="1700"/>
              </a:pPr>
              <a:r>
                <a:t>Walking tour of campus with expert guide</a:t>
              </a:r>
            </a:p>
            <a:p>
              <a:pPr defTabSz="755650">
                <a:spcBef>
                  <a:spcPts val="700"/>
                </a:spcBef>
                <a:defRPr sz="1700"/>
              </a:pPr>
              <a:r>
                <a:t>Explore Westwood Village</a:t>
              </a:r>
            </a:p>
          </p:txBody>
        </p:sp>
      </p:gr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13" name="Picture 6" descr="Picture 6"/>
          <p:cNvPicPr>
            <a:picLocks noChangeAspect="1"/>
          </p:cNvPicPr>
          <p:nvPr/>
        </p:nvPicPr>
        <p:blipFill>
          <a:blip r:embed="rId2">
            <a:extLst/>
          </a:blip>
          <a:srcRect l="0" t="10236" r="0" b="5510"/>
          <a:stretch>
            <a:fillRect/>
          </a:stretch>
        </p:blipFill>
        <p:spPr>
          <a:xfrm>
            <a:off x="19" y="1281"/>
            <a:ext cx="12191981" cy="6856719"/>
          </a:xfrm>
          <a:prstGeom prst="rect">
            <a:avLst/>
          </a:prstGeom>
          <a:ln w="12700">
            <a:miter lim="400000"/>
          </a:ln>
        </p:spPr>
      </p:pic>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15" name="Picture 2" descr="Picture 2"/>
          <p:cNvPicPr>
            <a:picLocks noChangeAspect="1"/>
          </p:cNvPicPr>
          <p:nvPr/>
        </p:nvPicPr>
        <p:blipFill>
          <a:blip r:embed="rId2">
            <a:extLst/>
          </a:blip>
          <a:srcRect l="0" t="0" r="1760" b="0"/>
          <a:stretch>
            <a:fillRect/>
          </a:stretch>
        </p:blipFill>
        <p:spPr>
          <a:xfrm>
            <a:off x="19" y="1282"/>
            <a:ext cx="12191981" cy="6856718"/>
          </a:xfrm>
          <a:prstGeom prst="rect">
            <a:avLst/>
          </a:prstGeom>
          <a:ln w="12700">
            <a:miter lim="400000"/>
          </a:ln>
        </p:spPr>
      </p:pic>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17" name="Picture 9" descr="Picture 9"/>
          <p:cNvPicPr>
            <a:picLocks noChangeAspect="1"/>
          </p:cNvPicPr>
          <p:nvPr/>
        </p:nvPicPr>
        <p:blipFill>
          <a:blip r:embed="rId2">
            <a:extLst/>
          </a:blip>
          <a:srcRect l="0" t="15109" r="0" b="0"/>
          <a:stretch>
            <a:fillRect/>
          </a:stretch>
        </p:blipFill>
        <p:spPr>
          <a:xfrm>
            <a:off x="19" y="1281"/>
            <a:ext cx="12191981" cy="6856719"/>
          </a:xfrm>
          <a:prstGeom prst="rect">
            <a:avLst/>
          </a:prstGeom>
          <a:ln w="12700">
            <a:miter lim="400000"/>
          </a:ln>
        </p:spPr>
      </p:pic>
      <p:sp>
        <p:nvSpPr>
          <p:cNvPr id="218" name="TextBox 10"/>
          <p:cNvSpPr txBox="1"/>
          <p:nvPr/>
        </p:nvSpPr>
        <p:spPr>
          <a:xfrm>
            <a:off x="9090740" y="2269811"/>
            <a:ext cx="1808334" cy="333088"/>
          </a:xfrm>
          <a:prstGeom prst="rect">
            <a:avLst/>
          </a:prstGeom>
          <a:solidFill>
            <a:schemeClr val="accent6"/>
          </a:solidFill>
          <a:ln w="12700">
            <a:miter lim="400000"/>
          </a:ln>
          <a:extLst>
            <a:ext uri="{C572A759-6A51-4108-AA02-DFA0A04FC94B}">
              <ma14:wrappingTextBoxFlag xmlns:ma14="http://schemas.microsoft.com/office/mac/drawingml/2011/main" val="1"/>
            </a:ext>
          </a:extLst>
        </p:spPr>
        <p:txBody>
          <a:bodyPr lIns="45719" rIns="45719">
            <a:spAutoFit/>
          </a:bodyPr>
          <a:lstStyle>
            <a:lvl1pPr>
              <a:defRPr b="1">
                <a:solidFill>
                  <a:srgbClr val="C00000"/>
                </a:solidFill>
              </a:defRPr>
            </a:lvl1pPr>
          </a:lstStyle>
          <a:p>
            <a:pPr/>
            <a:r>
              <a:t>Westwood Village</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226" name="TextBox 2"/>
          <p:cNvGrpSpPr/>
          <p:nvPr/>
        </p:nvGrpSpPr>
        <p:grpSpPr>
          <a:xfrm>
            <a:off x="1397998" y="1529526"/>
            <a:ext cx="9396001" cy="3770915"/>
            <a:chOff x="0" y="0"/>
            <a:chExt cx="9395999" cy="3770914"/>
          </a:xfrm>
        </p:grpSpPr>
        <p:sp>
          <p:nvSpPr>
            <p:cNvPr id="220" name="Square"/>
            <p:cNvSpPr/>
            <p:nvPr/>
          </p:nvSpPr>
          <p:spPr>
            <a:xfrm>
              <a:off x="0" y="0"/>
              <a:ext cx="1512001" cy="1512001"/>
            </a:xfrm>
            <a:prstGeom prst="rect">
              <a:avLst/>
            </a:prstGeom>
            <a:blipFill rotWithShape="1">
              <a:blip r:embed="rId2"/>
              <a:srcRect l="0" t="0" r="0" b="0"/>
              <a:stretch>
                <a:fillRect/>
              </a:stretch>
            </a:blipFill>
            <a:ln w="12700" cap="flat">
              <a:solidFill>
                <a:srgbClr val="FFFFFF"/>
              </a:solidFill>
              <a:prstDash val="solid"/>
              <a:miter lim="800000"/>
            </a:ln>
            <a:effectLst/>
          </p:spPr>
          <p:txBody>
            <a:bodyPr wrap="square" lIns="45719" tIns="45719" rIns="45719" bIns="45719" numCol="1" anchor="t">
              <a:noAutofit/>
            </a:bodyPr>
            <a:lstStyle/>
            <a:p>
              <a:pPr/>
            </a:p>
          </p:txBody>
        </p:sp>
        <p:sp>
          <p:nvSpPr>
            <p:cNvPr id="221" name="Day 12 (Wednesday)"/>
            <p:cNvSpPr txBox="1"/>
            <p:nvPr/>
          </p:nvSpPr>
          <p:spPr>
            <a:xfrm>
              <a:off x="0" y="1675354"/>
              <a:ext cx="4320000" cy="45789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defTabSz="1600200">
                <a:spcBef>
                  <a:spcPts val="1500"/>
                </a:spcBef>
                <a:defRPr b="1" sz="3600"/>
              </a:lvl1pPr>
            </a:lstStyle>
            <a:p>
              <a:pPr/>
              <a:r>
                <a:t>Day 12 (Wednesday)  </a:t>
              </a:r>
            </a:p>
          </p:txBody>
        </p:sp>
        <p:sp>
          <p:nvSpPr>
            <p:cNvPr id="222" name="Lecture at LAIOK Center in Santa Monica…"/>
            <p:cNvSpPr txBox="1"/>
            <p:nvPr/>
          </p:nvSpPr>
          <p:spPr>
            <a:xfrm>
              <a:off x="0" y="2399334"/>
              <a:ext cx="4320000" cy="1217464"/>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755650">
                <a:spcBef>
                  <a:spcPts val="700"/>
                </a:spcBef>
                <a:defRPr b="1" sz="1700"/>
              </a:pPr>
              <a:r>
                <a:t>Lecture</a:t>
              </a:r>
              <a:r>
                <a:rPr b="0"/>
                <a:t> at LAIOK Center in Santa Monica</a:t>
              </a:r>
              <a:endParaRPr b="0"/>
            </a:p>
            <a:p>
              <a:pPr defTabSz="755650">
                <a:spcBef>
                  <a:spcPts val="700"/>
                </a:spcBef>
                <a:defRPr sz="1700"/>
              </a:pPr>
              <a:r>
                <a:t>Fourth Lecture: AI Use and Innovations in Media    </a:t>
              </a:r>
            </a:p>
            <a:p>
              <a:pPr lvl="1" marL="171450" indent="-171450" defTabSz="755650">
                <a:lnSpc>
                  <a:spcPct val="90000"/>
                </a:lnSpc>
                <a:spcBef>
                  <a:spcPts val="300"/>
                </a:spcBef>
                <a:buSzPct val="100000"/>
                <a:buChar char="•"/>
                <a:defRPr sz="1700"/>
              </a:pPr>
              <a:r>
                <a:t>9 am – 2 pm  </a:t>
              </a:r>
            </a:p>
            <a:p>
              <a:pPr lvl="1" marL="171450" indent="-171450" defTabSz="755650">
                <a:lnSpc>
                  <a:spcPct val="90000"/>
                </a:lnSpc>
                <a:spcBef>
                  <a:spcPts val="300"/>
                </a:spcBef>
                <a:buSzPct val="100000"/>
                <a:buChar char="•"/>
                <a:defRPr b="1" sz="1700"/>
              </a:pPr>
              <a:r>
                <a:t>Includes 1 hour lunch break  </a:t>
              </a:r>
            </a:p>
          </p:txBody>
        </p:sp>
        <p:sp>
          <p:nvSpPr>
            <p:cNvPr id="223" name="Square"/>
            <p:cNvSpPr/>
            <p:nvPr/>
          </p:nvSpPr>
          <p:spPr>
            <a:xfrm>
              <a:off x="5076000" y="0"/>
              <a:ext cx="1512001" cy="1512001"/>
            </a:xfrm>
            <a:prstGeom prst="rect">
              <a:avLst/>
            </a:prstGeom>
            <a:blipFill rotWithShape="1">
              <a:blip r:embed="rId3"/>
              <a:srcRect l="0" t="0" r="0" b="0"/>
              <a:stretch>
                <a:fillRect/>
              </a:stretch>
            </a:blipFill>
            <a:ln w="12700" cap="flat">
              <a:solidFill>
                <a:srgbClr val="FFFFFF"/>
              </a:solidFill>
              <a:prstDash val="solid"/>
              <a:miter lim="800000"/>
            </a:ln>
            <a:effectLst/>
          </p:spPr>
          <p:txBody>
            <a:bodyPr wrap="square" lIns="45719" tIns="45719" rIns="45719" bIns="45719" numCol="1" anchor="t">
              <a:noAutofit/>
            </a:bodyPr>
            <a:lstStyle/>
            <a:p>
              <a:pPr/>
            </a:p>
          </p:txBody>
        </p:sp>
        <p:sp>
          <p:nvSpPr>
            <p:cNvPr id="224" name="Day 13 (Thursday)"/>
            <p:cNvSpPr txBox="1"/>
            <p:nvPr/>
          </p:nvSpPr>
          <p:spPr>
            <a:xfrm>
              <a:off x="5076000" y="1675354"/>
              <a:ext cx="4320000" cy="45789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defTabSz="1600200">
                <a:spcBef>
                  <a:spcPts val="1500"/>
                </a:spcBef>
                <a:defRPr b="1" sz="3600"/>
              </a:lvl1pPr>
            </a:lstStyle>
            <a:p>
              <a:pPr/>
              <a:r>
                <a:t>Day 13 (Thursday)  </a:t>
              </a:r>
            </a:p>
          </p:txBody>
        </p:sp>
        <p:sp>
          <p:nvSpPr>
            <p:cNvPr id="225" name="Lab at a professional studio…"/>
            <p:cNvSpPr txBox="1"/>
            <p:nvPr/>
          </p:nvSpPr>
          <p:spPr>
            <a:xfrm>
              <a:off x="5076000" y="2399334"/>
              <a:ext cx="4320000" cy="137158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755650">
                <a:spcBef>
                  <a:spcPts val="700"/>
                </a:spcBef>
                <a:defRPr b="1" sz="1700"/>
              </a:pPr>
              <a:r>
                <a:t>Lab</a:t>
              </a:r>
              <a:r>
                <a:rPr b="0"/>
                <a:t> at a professional studio</a:t>
              </a:r>
              <a:endParaRPr b="0"/>
            </a:p>
            <a:p>
              <a:pPr lvl="1" marL="171450" indent="-171450" defTabSz="755650">
                <a:lnSpc>
                  <a:spcPct val="90000"/>
                </a:lnSpc>
                <a:spcBef>
                  <a:spcPts val="300"/>
                </a:spcBef>
                <a:buSzPct val="100000"/>
                <a:buChar char="•"/>
                <a:defRPr sz="1700"/>
              </a:pPr>
              <a:r>
                <a:t>Practice filmmaking techniques and create projects</a:t>
              </a:r>
            </a:p>
            <a:p>
              <a:pPr defTabSz="755650">
                <a:spcBef>
                  <a:spcPts val="700"/>
                </a:spcBef>
                <a:defRPr sz="1700"/>
              </a:pPr>
              <a:r>
                <a:t>Students will receive a Certificate of Completion, signifying completion of training hours</a:t>
              </a:r>
            </a:p>
          </p:txBody>
        </p:sp>
      </p:gr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8" name="Rectangle 10"/>
          <p:cNvSpPr/>
          <p:nvPr/>
        </p:nvSpPr>
        <p:spPr>
          <a:xfrm>
            <a:off x="-2" y="0"/>
            <a:ext cx="12188954"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grpSp>
        <p:nvGrpSpPr>
          <p:cNvPr id="235" name="TextBox 2"/>
          <p:cNvGrpSpPr/>
          <p:nvPr/>
        </p:nvGrpSpPr>
        <p:grpSpPr>
          <a:xfrm>
            <a:off x="1396474" y="1277763"/>
            <a:ext cx="9396002" cy="4287280"/>
            <a:chOff x="0" y="0"/>
            <a:chExt cx="9396000" cy="4287278"/>
          </a:xfrm>
        </p:grpSpPr>
        <p:sp>
          <p:nvSpPr>
            <p:cNvPr id="229" name="Square"/>
            <p:cNvSpPr/>
            <p:nvPr/>
          </p:nvSpPr>
          <p:spPr>
            <a:xfrm>
              <a:off x="1404000" y="0"/>
              <a:ext cx="1512001" cy="1512001"/>
            </a:xfrm>
            <a:prstGeom prst="rect">
              <a:avLst/>
            </a:prstGeom>
            <a:blipFill rotWithShape="1">
              <a:blip r:embed="rId2"/>
              <a:srcRect l="0" t="0" r="0" b="0"/>
              <a:stretch>
                <a:fillRect/>
              </a:stretch>
            </a:blipFill>
            <a:ln w="12700" cap="flat">
              <a:noFill/>
              <a:miter lim="400000"/>
            </a:ln>
            <a:effectLst/>
          </p:spPr>
          <p:txBody>
            <a:bodyPr wrap="square" lIns="45719" tIns="45719" rIns="45719" bIns="45719" numCol="1" anchor="t">
              <a:noAutofit/>
            </a:bodyPr>
            <a:lstStyle/>
            <a:p>
              <a:pPr/>
            </a:p>
          </p:txBody>
        </p:sp>
        <p:sp>
          <p:nvSpPr>
            <p:cNvPr id="230" name="Day 14 (Friday)"/>
            <p:cNvSpPr txBox="1"/>
            <p:nvPr/>
          </p:nvSpPr>
          <p:spPr>
            <a:xfrm>
              <a:off x="0" y="1697007"/>
              <a:ext cx="4320000" cy="457895"/>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1600200">
                <a:lnSpc>
                  <a:spcPct val="90000"/>
                </a:lnSpc>
                <a:spcBef>
                  <a:spcPts val="1500"/>
                </a:spcBef>
                <a:defRPr b="1" sz="3600"/>
              </a:lvl1pPr>
            </a:lstStyle>
            <a:p>
              <a:pPr/>
              <a:r>
                <a:t>Day 14 (Friday) </a:t>
              </a:r>
            </a:p>
          </p:txBody>
        </p:sp>
        <p:sp>
          <p:nvSpPr>
            <p:cNvPr id="231" name="Guided tour of Paramount Pictures Studios…"/>
            <p:cNvSpPr txBox="1"/>
            <p:nvPr/>
          </p:nvSpPr>
          <p:spPr>
            <a:xfrm>
              <a:off x="0" y="2431056"/>
              <a:ext cx="4320000" cy="1856223"/>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p>
              <a:pPr defTabSz="755650">
                <a:lnSpc>
                  <a:spcPct val="90000"/>
                </a:lnSpc>
                <a:spcBef>
                  <a:spcPts val="700"/>
                </a:spcBef>
                <a:defRPr b="1" sz="1700"/>
              </a:pPr>
              <a:r>
                <a:t>Guided tour of Paramount Pictures Studios</a:t>
              </a:r>
            </a:p>
            <a:p>
              <a:pPr lvl="1" marL="171450" indent="-171450" defTabSz="755650">
                <a:lnSpc>
                  <a:spcPct val="90000"/>
                </a:lnSpc>
                <a:spcBef>
                  <a:spcPts val="300"/>
                </a:spcBef>
                <a:buSzPct val="100000"/>
                <a:buChar char="•"/>
                <a:defRPr i="1" sz="1700"/>
              </a:pPr>
              <a:r>
                <a:t>2 hour cart tour with a Paramount Pictures expert</a:t>
              </a:r>
            </a:p>
            <a:p>
              <a:pPr lvl="1" marL="171450" indent="-171450" defTabSz="755650">
                <a:lnSpc>
                  <a:spcPct val="90000"/>
                </a:lnSpc>
                <a:spcBef>
                  <a:spcPts val="300"/>
                </a:spcBef>
                <a:buSzPct val="100000"/>
                <a:buChar char="•"/>
                <a:defRPr sz="1700"/>
              </a:pPr>
              <a:r>
                <a:t>Paramount's past and current achievements come together in this intimate, behind the scenes look at a true working studio.</a:t>
              </a:r>
            </a:p>
            <a:p>
              <a:pPr lvl="1" marL="171450" indent="-171450" defTabSz="755650">
                <a:lnSpc>
                  <a:spcPct val="90000"/>
                </a:lnSpc>
                <a:spcBef>
                  <a:spcPts val="300"/>
                </a:spcBef>
                <a:buSzPct val="100000"/>
                <a:buChar char="•"/>
                <a:defRPr sz="1700"/>
              </a:pPr>
              <a:r>
                <a:t>Transportation provided</a:t>
              </a:r>
            </a:p>
          </p:txBody>
        </p:sp>
        <p:sp>
          <p:nvSpPr>
            <p:cNvPr id="232" name="Square"/>
            <p:cNvSpPr/>
            <p:nvPr/>
          </p:nvSpPr>
          <p:spPr>
            <a:xfrm>
              <a:off x="6479999" y="0"/>
              <a:ext cx="1512001" cy="1512001"/>
            </a:xfrm>
            <a:prstGeom prst="rect">
              <a:avLst/>
            </a:prstGeom>
            <a:blipFill rotWithShape="1">
              <a:blip r:embed="rId3"/>
              <a:srcRect l="0" t="0" r="0" b="0"/>
              <a:stretch>
                <a:fillRect/>
              </a:stretch>
            </a:blipFill>
            <a:ln w="12700" cap="flat">
              <a:noFill/>
              <a:miter lim="400000"/>
            </a:ln>
            <a:effectLst/>
          </p:spPr>
          <p:txBody>
            <a:bodyPr wrap="square" lIns="45719" tIns="45719" rIns="45719" bIns="45719" numCol="1" anchor="t">
              <a:noAutofit/>
            </a:bodyPr>
            <a:lstStyle/>
            <a:p>
              <a:pPr/>
            </a:p>
          </p:txBody>
        </p:sp>
        <p:sp>
          <p:nvSpPr>
            <p:cNvPr id="233" name="Day 15 (Saturday)"/>
            <p:cNvSpPr txBox="1"/>
            <p:nvPr/>
          </p:nvSpPr>
          <p:spPr>
            <a:xfrm>
              <a:off x="5076000" y="1697007"/>
              <a:ext cx="4320001" cy="457895"/>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1600200">
                <a:lnSpc>
                  <a:spcPct val="90000"/>
                </a:lnSpc>
                <a:spcBef>
                  <a:spcPts val="1500"/>
                </a:spcBef>
                <a:defRPr b="1" sz="3600"/>
              </a:lvl1pPr>
            </a:lstStyle>
            <a:p>
              <a:pPr/>
              <a:r>
                <a:t>Day 15 (Saturday) </a:t>
              </a:r>
            </a:p>
          </p:txBody>
        </p:sp>
        <p:sp>
          <p:nvSpPr>
            <p:cNvPr id="234" name="Transportation to LAX airport and departure"/>
            <p:cNvSpPr txBox="1"/>
            <p:nvPr/>
          </p:nvSpPr>
          <p:spPr>
            <a:xfrm>
              <a:off x="5076000" y="2431056"/>
              <a:ext cx="4320001" cy="21905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755650">
                <a:lnSpc>
                  <a:spcPct val="90000"/>
                </a:lnSpc>
                <a:spcBef>
                  <a:spcPts val="700"/>
                </a:spcBef>
                <a:defRPr sz="1700"/>
              </a:lvl1pPr>
            </a:lstStyle>
            <a:p>
              <a:pPr/>
              <a:r>
                <a:t>Transportation to LAX airport and departure</a:t>
              </a:r>
            </a:p>
          </p:txBody>
        </p:sp>
      </p:gr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7" name="Picture 4" descr="Picture 4"/>
          <p:cNvPicPr>
            <a:picLocks noChangeAspect="1"/>
          </p:cNvPicPr>
          <p:nvPr/>
        </p:nvPicPr>
        <p:blipFill>
          <a:blip r:embed="rId2">
            <a:extLst/>
          </a:blip>
          <a:srcRect l="0" t="15746" r="0" b="0"/>
          <a:stretch>
            <a:fillRect/>
          </a:stretch>
        </p:blipFill>
        <p:spPr>
          <a:xfrm>
            <a:off x="19" y="1281"/>
            <a:ext cx="12191981" cy="6856719"/>
          </a:xfrm>
          <a:prstGeom prst="rect">
            <a:avLst/>
          </a:prstGeom>
          <a:ln w="12700">
            <a:miter lim="400000"/>
          </a:ln>
        </p:spPr>
      </p:pic>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9" name="Rectangle 19464"/>
          <p:cNvSpPr/>
          <p:nvPr/>
        </p:nvSpPr>
        <p:spPr>
          <a:xfrm>
            <a:off x="0" y="0"/>
            <a:ext cx="12192000" cy="6858000"/>
          </a:xfrm>
          <a:prstGeom prst="rect">
            <a:avLst/>
          </a:prstGeom>
          <a:solidFill>
            <a:srgbClr val="808080">
              <a:alpha val="30000"/>
            </a:srgbClr>
          </a:solidFill>
          <a:ln w="12700">
            <a:miter lim="400000"/>
          </a:ln>
        </p:spPr>
        <p:txBody>
          <a:bodyPr lIns="45719" rIns="45719" anchor="ctr"/>
          <a:lstStyle/>
          <a:p>
            <a:pPr algn="ctr">
              <a:defRPr>
                <a:solidFill>
                  <a:srgbClr val="FFFFFF"/>
                </a:solidFill>
              </a:defRPr>
            </a:pPr>
          </a:p>
        </p:txBody>
      </p:sp>
      <p:sp>
        <p:nvSpPr>
          <p:cNvPr id="240" name="Rectangle 19466"/>
          <p:cNvSpPr/>
          <p:nvPr/>
        </p:nvSpPr>
        <p:spPr>
          <a:xfrm>
            <a:off x="477011" y="480060"/>
            <a:ext cx="11237978" cy="5897880"/>
          </a:xfrm>
          <a:prstGeom prst="rect">
            <a:avLst/>
          </a:prstGeom>
          <a:solidFill>
            <a:srgbClr val="FFFFFF"/>
          </a:solidFill>
          <a:ln w="22225">
            <a:solidFill>
              <a:srgbClr val="C1C44F"/>
            </a:solidFill>
            <a:miter/>
          </a:ln>
        </p:spPr>
        <p:txBody>
          <a:bodyPr lIns="45719" rIns="45719" anchor="ctr"/>
          <a:lstStyle/>
          <a:p>
            <a:pPr algn="ctr">
              <a:defRPr>
                <a:solidFill>
                  <a:srgbClr val="FFFFFF"/>
                </a:solidFill>
              </a:defRPr>
            </a:pPr>
          </a:p>
        </p:txBody>
      </p:sp>
      <p:pic>
        <p:nvPicPr>
          <p:cNvPr id="241" name="Picture 2" descr="Picture 2"/>
          <p:cNvPicPr>
            <a:picLocks noChangeAspect="1"/>
          </p:cNvPicPr>
          <p:nvPr/>
        </p:nvPicPr>
        <p:blipFill>
          <a:blip r:embed="rId2">
            <a:extLst/>
          </a:blip>
          <a:srcRect l="5741" t="0" r="30135" b="1"/>
          <a:stretch>
            <a:fillRect/>
          </a:stretch>
        </p:blipFill>
        <p:spPr>
          <a:xfrm>
            <a:off x="643468" y="643466"/>
            <a:ext cx="5372099" cy="5571068"/>
          </a:xfrm>
          <a:prstGeom prst="rect">
            <a:avLst/>
          </a:prstGeom>
          <a:ln w="12700">
            <a:miter lim="400000"/>
          </a:ln>
        </p:spPr>
      </p:pic>
      <p:pic>
        <p:nvPicPr>
          <p:cNvPr id="242" name="Picture 4" descr="Picture 4"/>
          <p:cNvPicPr>
            <a:picLocks noChangeAspect="1"/>
          </p:cNvPicPr>
          <p:nvPr/>
        </p:nvPicPr>
        <p:blipFill>
          <a:blip r:embed="rId3">
            <a:extLst/>
          </a:blip>
          <a:srcRect l="2781" t="0" r="31224" b="0"/>
          <a:stretch>
            <a:fillRect/>
          </a:stretch>
        </p:blipFill>
        <p:spPr>
          <a:xfrm>
            <a:off x="6176431" y="643467"/>
            <a:ext cx="5372101" cy="5571067"/>
          </a:xfrm>
          <a:prstGeom prst="rect">
            <a:avLst/>
          </a:prstGeom>
          <a:ln w="12700">
            <a:miter lim="400000"/>
          </a:ln>
        </p:spPr>
      </p:pic>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4" name="See you in LA!"/>
          <p:cNvSpPr txBox="1"/>
          <p:nvPr/>
        </p:nvSpPr>
        <p:spPr>
          <a:xfrm>
            <a:off x="3542098" y="2935282"/>
            <a:ext cx="5107804" cy="987436"/>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i="1" sz="7000"/>
            </a:lvl1pPr>
          </a:lstStyle>
          <a:p>
            <a:pPr/>
            <a:r>
              <a:t>See you in LA!</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