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7" r:id="rId2"/>
    <p:sldId id="258" r:id="rId3"/>
    <p:sldId id="315" r:id="rId4"/>
    <p:sldId id="328" r:id="rId5"/>
    <p:sldId id="293" r:id="rId6"/>
    <p:sldId id="343" r:id="rId7"/>
    <p:sldId id="345" r:id="rId8"/>
    <p:sldId id="330" r:id="rId9"/>
    <p:sldId id="332" r:id="rId10"/>
    <p:sldId id="333" r:id="rId11"/>
    <p:sldId id="331" r:id="rId12"/>
    <p:sldId id="350" r:id="rId13"/>
    <p:sldId id="351" r:id="rId14"/>
    <p:sldId id="352" r:id="rId15"/>
    <p:sldId id="353" r:id="rId16"/>
    <p:sldId id="338" r:id="rId17"/>
    <p:sldId id="354" r:id="rId18"/>
    <p:sldId id="341" r:id="rId19"/>
    <p:sldId id="346" r:id="rId20"/>
    <p:sldId id="348" r:id="rId21"/>
    <p:sldId id="349" r:id="rId22"/>
    <p:sldId id="355" r:id="rId23"/>
    <p:sldId id="356" r:id="rId24"/>
    <p:sldId id="357" r:id="rId25"/>
    <p:sldId id="358" r:id="rId26"/>
    <p:sldId id="324" r:id="rId2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12C8C85-51F0-491E-9774-3900AFEF0FD7}" styleName="Light Style 2 - Accent 6">
    <a:wholeTbl>
      <a:tcTxStyle>
        <a:fontRef idx="minor">
          <a:scrgbClr r="0" g="0" b="0"/>
        </a:fontRef>
        <a:schemeClr val="tx1"/>
      </a:tcTxStyle>
      <a:tcStyle>
        <a:tcBdr>
          <a:left>
            <a:lnRef idx="1">
              <a:schemeClr val="accent6"/>
            </a:lnRef>
          </a:left>
          <a:right>
            <a:lnRef idx="1">
              <a:schemeClr val="accent6"/>
            </a:lnRef>
          </a:right>
          <a:top>
            <a:lnRef idx="1">
              <a:schemeClr val="accent6"/>
            </a:lnRef>
          </a:top>
          <a:bottom>
            <a:lnRef idx="1">
              <a:schemeClr val="accent6"/>
            </a:lnRef>
          </a:bottom>
          <a:insideH>
            <a:ln>
              <a:noFill/>
            </a:ln>
          </a:insideH>
          <a:insideV>
            <a:ln>
              <a:noFill/>
            </a:ln>
          </a:insideV>
        </a:tcBdr>
        <a:fill>
          <a:noFill/>
        </a:fill>
      </a:tcStyle>
    </a:wholeTbl>
    <a:band1H>
      <a:tcStyle>
        <a:tcBdr>
          <a:top>
            <a:lnRef idx="1">
              <a:schemeClr val="accent6"/>
            </a:lnRef>
          </a:top>
          <a:bottom>
            <a:lnRef idx="1">
              <a:schemeClr val="accent6"/>
            </a:lnRef>
          </a:bottom>
        </a:tcBdr>
      </a:tcStyle>
    </a:band1H>
    <a:band1V>
      <a:tcStyle>
        <a:tcBdr>
          <a:left>
            <a:lnRef idx="1">
              <a:schemeClr val="accent6"/>
            </a:lnRef>
          </a:left>
          <a:right>
            <a:lnRef idx="1">
              <a:schemeClr val="accent6"/>
            </a:lnRef>
          </a:right>
        </a:tcBdr>
      </a:tcStyle>
    </a:band1V>
    <a:band2V>
      <a:tcStyle>
        <a:tcBdr>
          <a:left>
            <a:lnRef idx="1">
              <a:schemeClr val="accent6"/>
            </a:lnRef>
          </a:left>
          <a:right>
            <a:lnRef idx="1">
              <a:schemeClr val="accent6"/>
            </a:lnRef>
          </a:right>
        </a:tcBdr>
      </a:tcStyle>
    </a:band2V>
    <a:lastCol>
      <a:tcTxStyle b="on"/>
      <a:tcStyle>
        <a:tcBdr/>
      </a:tcStyle>
    </a:lastCol>
    <a:firstCol>
      <a:tcTxStyle b="on"/>
      <a:tcStyle>
        <a:tcBdr/>
      </a:tcStyle>
    </a:firstCol>
    <a:lastRow>
      <a:tcTxStyle b="on"/>
      <a:tcStyle>
        <a:tcBdr>
          <a:top>
            <a:ln w="50800" cmpd="dbl">
              <a:solidFill>
                <a:schemeClr val="accent6"/>
              </a:solidFill>
            </a:ln>
          </a:top>
        </a:tcBdr>
      </a:tcStyle>
    </a:lastRow>
    <a:firstRow>
      <a:tcTxStyle b="on">
        <a:fontRef idx="minor">
          <a:scrgbClr r="0" g="0" b="0"/>
        </a:fontRef>
        <a:schemeClr val="bg1"/>
      </a:tcTxStyle>
      <a:tcStyle>
        <a:tcBdr/>
        <a:fillRef idx="1">
          <a:schemeClr val="accent6"/>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8025" autoAdjust="0"/>
    <p:restoredTop sz="77518" autoAdjust="0"/>
  </p:normalViewPr>
  <p:slideViewPr>
    <p:cSldViewPr snapToGrid="0">
      <p:cViewPr varScale="1">
        <p:scale>
          <a:sx n="68" d="100"/>
          <a:sy n="68" d="100"/>
        </p:scale>
        <p:origin x="1123" y="58"/>
      </p:cViewPr>
      <p:guideLst/>
    </p:cSldViewPr>
  </p:slideViewPr>
  <p:notesTextViewPr>
    <p:cViewPr>
      <p:scale>
        <a:sx n="75" d="100"/>
        <a:sy n="75"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E060E88-4027-4BBF-A5D0-53C12E020EDA}" type="datetimeFigureOut">
              <a:rPr lang="en-GB" smtClean="0"/>
              <a:t>29/04/2026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33938F6-BCEC-4941-957F-CED0132F5B2E}" type="slidenum">
              <a:rPr lang="en-GB" smtClean="0"/>
              <a:t>‹#›</a:t>
            </a:fld>
            <a:endParaRPr lang="en-GB"/>
          </a:p>
        </p:txBody>
      </p:sp>
    </p:spTree>
    <p:extLst>
      <p:ext uri="{BB962C8B-B14F-4D97-AF65-F5344CB8AC3E}">
        <p14:creationId xmlns:p14="http://schemas.microsoft.com/office/powerpoint/2010/main" val="20332697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2"/>
        <p:cNvGrpSpPr/>
        <p:nvPr/>
      </p:nvGrpSpPr>
      <p:grpSpPr>
        <a:xfrm>
          <a:off x="0" y="0"/>
          <a:ext cx="0" cy="0"/>
          <a:chOff x="0" y="0"/>
          <a:chExt cx="0" cy="0"/>
        </a:xfrm>
      </p:grpSpPr>
      <p:sp>
        <p:nvSpPr>
          <p:cNvPr id="923" name="Google Shape;923;g2432f827312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924" name="Google Shape;924;g2432f827312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6385375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23"/>
        <p:cNvGrpSpPr/>
        <p:nvPr/>
      </p:nvGrpSpPr>
      <p:grpSpPr>
        <a:xfrm>
          <a:off x="0" y="0"/>
          <a:ext cx="0" cy="0"/>
          <a:chOff x="0" y="0"/>
          <a:chExt cx="0" cy="0"/>
        </a:xfrm>
      </p:grpSpPr>
      <p:sp>
        <p:nvSpPr>
          <p:cNvPr id="1024" name="Google Shape;1024;g2432abf5a85_0_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025" name="Google Shape;1025;g2432abf5a85_0_77: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5410898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48"/>
        <p:cNvGrpSpPr/>
        <p:nvPr/>
      </p:nvGrpSpPr>
      <p:grpSpPr>
        <a:xfrm>
          <a:off x="0" y="0"/>
          <a:ext cx="0" cy="0"/>
          <a:chOff x="0" y="0"/>
          <a:chExt cx="0" cy="0"/>
        </a:xfrm>
      </p:grpSpPr>
      <p:sp>
        <p:nvSpPr>
          <p:cNvPr id="1149" name="Google Shape;1149;g2432fa13eb4_0_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50" name="Google Shape;1150;g2432fa13eb4_0_74: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r>
              <a:rPr lang="en-GB" dirty="0" smtClean="0"/>
              <a:t>Economic resilience aims to better prepare regions to anticipate, withstand, and bounce back from any type of shock, disruption, or stress it may experience.</a:t>
            </a:r>
            <a:endParaRPr dirty="0"/>
          </a:p>
        </p:txBody>
      </p:sp>
    </p:spTree>
    <p:extLst>
      <p:ext uri="{BB962C8B-B14F-4D97-AF65-F5344CB8AC3E}">
        <p14:creationId xmlns:p14="http://schemas.microsoft.com/office/powerpoint/2010/main" val="27380376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1456616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Economic Viability</a:t>
            </a:r>
            <a:r>
              <a:rPr lang="en-GB" baseline="0" dirty="0" smtClean="0"/>
              <a:t> : </a:t>
            </a:r>
            <a:r>
              <a:rPr lang="en-GB" sz="1200" b="1" i="0" kern="1200" dirty="0" smtClean="0">
                <a:solidFill>
                  <a:schemeClr val="tx1"/>
                </a:solidFill>
                <a:effectLst/>
                <a:latin typeface="+mn-lt"/>
                <a:ea typeface="+mn-ea"/>
                <a:cs typeface="+mn-cs"/>
              </a:rPr>
              <a:t>if the project benefits exceed the project costs</a:t>
            </a:r>
            <a:r>
              <a:rPr lang="en-GB" sz="1200" b="0" i="0" kern="1200" dirty="0" smtClean="0">
                <a:solidFill>
                  <a:schemeClr val="tx1"/>
                </a:solidFill>
                <a:effectLst/>
                <a:latin typeface="+mn-lt"/>
                <a:ea typeface="+mn-ea"/>
                <a:cs typeface="+mn-cs"/>
              </a:rPr>
              <a:t>.</a:t>
            </a:r>
            <a:endParaRPr dirty="0"/>
          </a:p>
        </p:txBody>
      </p:sp>
    </p:spTree>
    <p:extLst>
      <p:ext uri="{BB962C8B-B14F-4D97-AF65-F5344CB8AC3E}">
        <p14:creationId xmlns:p14="http://schemas.microsoft.com/office/powerpoint/2010/main" val="21844318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smtClean="0"/>
              <a:t>Economic Viability</a:t>
            </a:r>
            <a:r>
              <a:rPr lang="en-GB" baseline="0" dirty="0" smtClean="0"/>
              <a:t> : </a:t>
            </a:r>
            <a:r>
              <a:rPr lang="en-GB" sz="1200" b="1" i="0" kern="1200" dirty="0" smtClean="0">
                <a:solidFill>
                  <a:schemeClr val="tx1"/>
                </a:solidFill>
                <a:effectLst/>
                <a:latin typeface="+mn-lt"/>
                <a:ea typeface="+mn-ea"/>
                <a:cs typeface="+mn-cs"/>
              </a:rPr>
              <a:t>if the project benefits exceed the project costs</a:t>
            </a:r>
            <a:r>
              <a:rPr lang="en-GB" sz="1200" b="0" i="0" kern="1200" dirty="0" smtClean="0">
                <a:solidFill>
                  <a:schemeClr val="tx1"/>
                </a:solidFill>
                <a:effectLst/>
                <a:latin typeface="+mn-lt"/>
                <a:ea typeface="+mn-ea"/>
                <a:cs typeface="+mn-cs"/>
              </a:rPr>
              <a:t>.</a:t>
            </a:r>
            <a:br>
              <a:rPr lang="en-GB" sz="1200" b="0" i="0" kern="1200" dirty="0" smtClean="0">
                <a:solidFill>
                  <a:schemeClr val="tx1"/>
                </a:solidFill>
                <a:effectLst/>
                <a:latin typeface="+mn-lt"/>
                <a:ea typeface="+mn-ea"/>
                <a:cs typeface="+mn-cs"/>
              </a:rPr>
            </a:br>
            <a:r>
              <a:rPr lang="en-GB" b="1" dirty="0" smtClean="0"/>
              <a:t>Total 3577</a:t>
            </a:r>
            <a:br>
              <a:rPr lang="en-GB" b="1" dirty="0" smtClean="0"/>
            </a:br>
            <a:r>
              <a:rPr lang="en-GB" sz="1200" b="1" i="1" dirty="0" smtClean="0"/>
              <a:t>Scopus  2904</a:t>
            </a:r>
            <a:br>
              <a:rPr lang="en-GB" sz="1200" b="1" i="1" dirty="0" smtClean="0"/>
            </a:br>
            <a:r>
              <a:rPr lang="en-GB" sz="1200" b="1" i="1" dirty="0" smtClean="0"/>
              <a:t>WOS 988</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b="1" i="1" dirty="0" smtClean="0"/>
              <a:t>Duplicated  478 (</a:t>
            </a:r>
            <a:r>
              <a:rPr lang="en-GB" sz="1200" b="1" i="1" smtClean="0"/>
              <a:t>239)</a:t>
            </a:r>
            <a:r>
              <a:rPr lang="en-GB" sz="1200" b="1" i="1" dirty="0" smtClean="0"/>
              <a:t/>
            </a:r>
            <a:br>
              <a:rPr lang="en-GB" sz="1200" b="1" i="1" dirty="0" smtClean="0"/>
            </a:br>
            <a:r>
              <a:rPr lang="en-GB" sz="1200" b="1" i="1" dirty="0" smtClean="0"/>
              <a:t>Total 3653</a:t>
            </a:r>
            <a:endParaRPr dirty="0"/>
          </a:p>
        </p:txBody>
      </p:sp>
    </p:spTree>
    <p:extLst>
      <p:ext uri="{BB962C8B-B14F-4D97-AF65-F5344CB8AC3E}">
        <p14:creationId xmlns:p14="http://schemas.microsoft.com/office/powerpoint/2010/main" val="202112721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6965775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33675680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19907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8440159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326587129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88376391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a:p>
        </p:txBody>
      </p:sp>
    </p:spTree>
    <p:extLst>
      <p:ext uri="{BB962C8B-B14F-4D97-AF65-F5344CB8AC3E}">
        <p14:creationId xmlns:p14="http://schemas.microsoft.com/office/powerpoint/2010/main" val="20290450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extLst>
      <p:ext uri="{BB962C8B-B14F-4D97-AF65-F5344CB8AC3E}">
        <p14:creationId xmlns:p14="http://schemas.microsoft.com/office/powerpoint/2010/main" val="279144097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dirty="0"/>
          </a:p>
        </p:txBody>
      </p:sp>
    </p:spTree>
    <p:extLst>
      <p:ext uri="{BB962C8B-B14F-4D97-AF65-F5344CB8AC3E}">
        <p14:creationId xmlns:p14="http://schemas.microsoft.com/office/powerpoint/2010/main" val="41640172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dirty="0"/>
          </a:p>
        </p:txBody>
      </p:sp>
    </p:spTree>
    <p:extLst>
      <p:ext uri="{BB962C8B-B14F-4D97-AF65-F5344CB8AC3E}">
        <p14:creationId xmlns:p14="http://schemas.microsoft.com/office/powerpoint/2010/main" val="271277801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dirty="0"/>
          </a:p>
        </p:txBody>
      </p:sp>
    </p:spTree>
    <p:extLst>
      <p:ext uri="{BB962C8B-B14F-4D97-AF65-F5344CB8AC3E}">
        <p14:creationId xmlns:p14="http://schemas.microsoft.com/office/powerpoint/2010/main" val="7923824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r>
              <a:rPr lang="en-GB" dirty="0" smtClean="0"/>
              <a:t>To produce 2.3 billion tonnes of hydrogen each year, we would need about 20.5 billion cubic meters of fresh water per year.</a:t>
            </a:r>
          </a:p>
          <a:p>
            <a:pPr marL="0" lvl="0" indent="0" algn="l" rtl="0">
              <a:lnSpc>
                <a:spcPct val="100000"/>
              </a:lnSpc>
              <a:spcBef>
                <a:spcPts val="0"/>
              </a:spcBef>
              <a:spcAft>
                <a:spcPts val="0"/>
              </a:spcAft>
              <a:buNone/>
            </a:pPr>
            <a:endParaRPr lang="en-GB" dirty="0" smtClean="0"/>
          </a:p>
          <a:p>
            <a:pPr marL="0" lvl="0" indent="0" algn="l" rtl="0">
              <a:lnSpc>
                <a:spcPct val="100000"/>
              </a:lnSpc>
              <a:spcBef>
                <a:spcPts val="0"/>
              </a:spcBef>
              <a:spcAft>
                <a:spcPts val="0"/>
              </a:spcAft>
              <a:buNone/>
            </a:pPr>
            <a:r>
              <a:rPr lang="en-GB" b="1" dirty="0" smtClean="0"/>
              <a:t>Liquid Organic Hydrogen Carrier</a:t>
            </a:r>
            <a:endParaRPr dirty="0"/>
          </a:p>
        </p:txBody>
      </p:sp>
    </p:spTree>
    <p:extLst>
      <p:ext uri="{BB962C8B-B14F-4D97-AF65-F5344CB8AC3E}">
        <p14:creationId xmlns:p14="http://schemas.microsoft.com/office/powerpoint/2010/main" val="262232520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dirty="0"/>
          </a:p>
        </p:txBody>
      </p:sp>
    </p:spTree>
    <p:extLst>
      <p:ext uri="{BB962C8B-B14F-4D97-AF65-F5344CB8AC3E}">
        <p14:creationId xmlns:p14="http://schemas.microsoft.com/office/powerpoint/2010/main" val="4239847922"/>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lnSpc>
                <a:spcPct val="100000"/>
              </a:lnSpc>
              <a:spcBef>
                <a:spcPts val="0"/>
              </a:spcBef>
              <a:spcAft>
                <a:spcPts val="0"/>
              </a:spcAft>
              <a:buNone/>
            </a:pPr>
            <a:endParaRPr dirty="0"/>
          </a:p>
        </p:txBody>
      </p:sp>
    </p:spTree>
    <p:extLst>
      <p:ext uri="{BB962C8B-B14F-4D97-AF65-F5344CB8AC3E}">
        <p14:creationId xmlns:p14="http://schemas.microsoft.com/office/powerpoint/2010/main" val="294909107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dirty="0" smtClean="0"/>
              <a:t>Reducing waste, Reusing materials/products, Recycling, Remanufacturing,  Designing for longevity and sustainability.</a:t>
            </a:r>
            <a:endParaRPr lang="en-GB" sz="1200" b="1" dirty="0" smtClean="0"/>
          </a:p>
          <a:p>
            <a:endParaRPr lang="en-GB" dirty="0"/>
          </a:p>
        </p:txBody>
      </p:sp>
    </p:spTree>
    <p:extLst>
      <p:ext uri="{BB962C8B-B14F-4D97-AF65-F5344CB8AC3E}">
        <p14:creationId xmlns:p14="http://schemas.microsoft.com/office/powerpoint/2010/main" val="107226074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59"/>
        <p:cNvGrpSpPr/>
        <p:nvPr/>
      </p:nvGrpSpPr>
      <p:grpSpPr>
        <a:xfrm>
          <a:off x="0" y="0"/>
          <a:ext cx="0" cy="0"/>
          <a:chOff x="0" y="0"/>
          <a:chExt cx="0" cy="0"/>
        </a:xfrm>
      </p:grpSpPr>
      <p:sp>
        <p:nvSpPr>
          <p:cNvPr id="1160" name="Google Shape;1160;g24368239d16_0_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161" name="Google Shape;1161;g24368239d16_0_0: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r>
              <a:rPr lang="en-GB" b="1" dirty="0" smtClean="0"/>
              <a:t>1. Pilot Projects &amp; Technology Transfer</a:t>
            </a:r>
          </a:p>
          <a:p>
            <a:r>
              <a:rPr lang="en-GB" dirty="0" smtClean="0"/>
              <a:t>Through the </a:t>
            </a:r>
            <a:r>
              <a:rPr lang="en-GB" b="1" dirty="0" smtClean="0"/>
              <a:t>UNIDO–EU </a:t>
            </a:r>
            <a:r>
              <a:rPr lang="en-GB" b="1" dirty="0" err="1" smtClean="0"/>
              <a:t>SwitchMed</a:t>
            </a:r>
            <a:r>
              <a:rPr lang="en-GB" b="1" dirty="0" smtClean="0"/>
              <a:t> MED TEST III</a:t>
            </a:r>
            <a:r>
              <a:rPr lang="en-GB" dirty="0" smtClean="0"/>
              <a:t> initiative, Egypt has launched </a:t>
            </a:r>
            <a:r>
              <a:rPr lang="en-GB" b="1" dirty="0" smtClean="0"/>
              <a:t>pilot projects</a:t>
            </a:r>
            <a:r>
              <a:rPr lang="en-GB" dirty="0" smtClean="0"/>
              <a:t> (2019–2024) to:</a:t>
            </a:r>
          </a:p>
          <a:p>
            <a:pPr lvl="1"/>
            <a:r>
              <a:rPr lang="en-GB" dirty="0" smtClean="0"/>
              <a:t>Map 212,000 t/year of pre-consumer textile waste.</a:t>
            </a:r>
          </a:p>
          <a:p>
            <a:pPr lvl="1"/>
            <a:r>
              <a:rPr lang="en-GB" dirty="0" smtClean="0"/>
              <a:t>Demonstrate mechanical and chemical recycling.</a:t>
            </a:r>
          </a:p>
          <a:p>
            <a:pPr lvl="1"/>
            <a:r>
              <a:rPr lang="en-GB" dirty="0" smtClean="0"/>
              <a:t>Between June 2023 and April 2024, they reused textile scraps instead of throwing them away.</a:t>
            </a:r>
          </a:p>
          <a:p>
            <a:pPr lvl="1"/>
            <a:r>
              <a:rPr lang="en-GB" dirty="0" smtClean="0"/>
              <a:t>Develop a sustainable roadmap for circular textile value chains </a:t>
            </a:r>
          </a:p>
          <a:p>
            <a:r>
              <a:rPr lang="en-GB" dirty="0" smtClean="0"/>
              <a:t>A </a:t>
            </a:r>
            <a:r>
              <a:rPr lang="en-GB" b="1" dirty="0" smtClean="0"/>
              <a:t>denim‑recycling pilot</a:t>
            </a:r>
            <a:r>
              <a:rPr lang="en-GB" dirty="0" smtClean="0"/>
              <a:t> (RE.ACT) recycles post-industrial scraps into NE 30/1 yarns and garments, enhancing resource efficiency and collaboration across the full cotton value chain </a:t>
            </a:r>
            <a:br>
              <a:rPr lang="en-GB" dirty="0" smtClean="0"/>
            </a:br>
            <a:r>
              <a:rPr lang="en-GB" dirty="0" smtClean="0"/>
              <a:t/>
            </a:r>
            <a:br>
              <a:rPr lang="en-GB" dirty="0" smtClean="0"/>
            </a:br>
            <a:r>
              <a:rPr lang="en-GB" dirty="0" smtClean="0"/>
              <a:t/>
            </a:r>
            <a:br>
              <a:rPr lang="en-GB" dirty="0" smtClean="0"/>
            </a:br>
            <a:r>
              <a:rPr lang="en-GB" sz="1200" b="1" i="0" kern="1200" dirty="0" smtClean="0">
                <a:solidFill>
                  <a:schemeClr val="tx1"/>
                </a:solidFill>
                <a:effectLst/>
                <a:latin typeface="+mn-lt"/>
                <a:ea typeface="+mn-ea"/>
                <a:cs typeface="+mn-cs"/>
              </a:rPr>
              <a:t>Making Clothes Creates Waste:</a:t>
            </a:r>
            <a:r>
              <a:rPr lang="en-GB" sz="1200" b="0" i="0" kern="1200" dirty="0" smtClean="0">
                <a:solidFill>
                  <a:schemeClr val="tx1"/>
                </a:solidFill>
                <a:effectLst/>
                <a:latin typeface="+mn-lt"/>
                <a:ea typeface="+mn-ea"/>
                <a:cs typeface="+mn-cs"/>
              </a:rPr>
              <a:t> When </a:t>
            </a:r>
            <a:r>
              <a:rPr lang="en-GB" sz="1200" b="1" i="0" kern="1200" dirty="0" smtClean="0">
                <a:solidFill>
                  <a:schemeClr val="tx1"/>
                </a:solidFill>
                <a:effectLst/>
                <a:latin typeface="+mn-lt"/>
                <a:ea typeface="+mn-ea"/>
                <a:cs typeface="+mn-cs"/>
              </a:rPr>
              <a:t>"Garment and textile producers"</a:t>
            </a:r>
            <a:r>
              <a:rPr lang="en-GB" sz="1200" b="0" i="0" kern="1200" dirty="0" smtClean="0">
                <a:solidFill>
                  <a:schemeClr val="tx1"/>
                </a:solidFill>
                <a:effectLst/>
                <a:latin typeface="+mn-lt"/>
                <a:ea typeface="+mn-ea"/>
                <a:cs typeface="+mn-cs"/>
              </a:rPr>
              <a:t> (factories that make clothes and fabrics) cut out patterns, they have leftover scraps. This is called </a:t>
            </a:r>
            <a:r>
              <a:rPr lang="en-GB" sz="1200" b="1" i="0" kern="1200" dirty="0" smtClean="0">
                <a:solidFill>
                  <a:schemeClr val="tx1"/>
                </a:solidFill>
                <a:effectLst/>
                <a:latin typeface="+mn-lt"/>
                <a:ea typeface="+mn-ea"/>
                <a:cs typeface="+mn-cs"/>
              </a:rPr>
              <a:t>"Pre-consumer &amp; post-industrial waste."</a:t>
            </a:r>
            <a:endParaRPr lang="en-GB" sz="1200" b="0" i="0" kern="1200" dirty="0" smtClean="0">
              <a:solidFill>
                <a:schemeClr val="tx1"/>
              </a:solidFill>
              <a:effectLst/>
              <a:latin typeface="+mn-lt"/>
              <a:ea typeface="+mn-ea"/>
              <a:cs typeface="+mn-cs"/>
            </a:endParaRPr>
          </a:p>
          <a:p>
            <a:r>
              <a:rPr lang="en-GB" sz="1200" b="1" i="0" kern="1200" dirty="0" smtClean="0">
                <a:solidFill>
                  <a:schemeClr val="tx1"/>
                </a:solidFill>
                <a:effectLst/>
                <a:latin typeface="+mn-lt"/>
                <a:ea typeface="+mn-ea"/>
                <a:cs typeface="+mn-cs"/>
              </a:rPr>
              <a:t>Collecting the Scraps:</a:t>
            </a:r>
            <a:r>
              <a:rPr lang="en-GB" sz="1200" b="0" i="0" kern="1200" dirty="0" smtClean="0">
                <a:solidFill>
                  <a:schemeClr val="tx1"/>
                </a:solidFill>
                <a:effectLst/>
                <a:latin typeface="+mn-lt"/>
                <a:ea typeface="+mn-ea"/>
                <a:cs typeface="+mn-cs"/>
              </a:rPr>
              <a:t> </a:t>
            </a:r>
            <a:r>
              <a:rPr lang="en-GB" sz="1200" b="1" i="0" kern="1200" dirty="0" smtClean="0">
                <a:solidFill>
                  <a:schemeClr val="tx1"/>
                </a:solidFill>
                <a:effectLst/>
                <a:latin typeface="+mn-lt"/>
                <a:ea typeface="+mn-ea"/>
                <a:cs typeface="+mn-cs"/>
              </a:rPr>
              <a:t>"Waste collectors"</a:t>
            </a:r>
            <a:r>
              <a:rPr lang="en-GB" sz="1200" b="0" i="0" kern="1200" dirty="0" smtClean="0">
                <a:solidFill>
                  <a:schemeClr val="tx1"/>
                </a:solidFill>
                <a:effectLst/>
                <a:latin typeface="+mn-lt"/>
                <a:ea typeface="+mn-ea"/>
                <a:cs typeface="+mn-cs"/>
              </a:rPr>
              <a:t> gather all these leftover scraps from the factories.</a:t>
            </a:r>
          </a:p>
          <a:p>
            <a:r>
              <a:rPr lang="en-GB" sz="1200" b="1" i="0" kern="1200" dirty="0" smtClean="0">
                <a:solidFill>
                  <a:schemeClr val="tx1"/>
                </a:solidFill>
                <a:effectLst/>
                <a:latin typeface="+mn-lt"/>
                <a:ea typeface="+mn-ea"/>
                <a:cs typeface="+mn-cs"/>
              </a:rPr>
              <a:t>Sorting and Selling:</a:t>
            </a:r>
            <a:r>
              <a:rPr lang="en-GB" sz="1200" b="0" i="0" kern="1200" dirty="0" smtClean="0">
                <a:solidFill>
                  <a:schemeClr val="tx1"/>
                </a:solidFill>
                <a:effectLst/>
                <a:latin typeface="+mn-lt"/>
                <a:ea typeface="+mn-ea"/>
                <a:cs typeface="+mn-cs"/>
              </a:rPr>
              <a:t> The scraps are then sent to </a:t>
            </a:r>
            <a:r>
              <a:rPr lang="en-GB" sz="1200" b="1" i="0" kern="1200" dirty="0" smtClean="0">
                <a:solidFill>
                  <a:schemeClr val="tx1"/>
                </a:solidFill>
                <a:effectLst/>
                <a:latin typeface="+mn-lt"/>
                <a:ea typeface="+mn-ea"/>
                <a:cs typeface="+mn-cs"/>
              </a:rPr>
              <a:t>"Waste traders,"</a:t>
            </a:r>
            <a:r>
              <a:rPr lang="en-GB" sz="1200" b="0" i="0" kern="1200" dirty="0" smtClean="0">
                <a:solidFill>
                  <a:schemeClr val="tx1"/>
                </a:solidFill>
                <a:effectLst/>
                <a:latin typeface="+mn-lt"/>
                <a:ea typeface="+mn-ea"/>
                <a:cs typeface="+mn-cs"/>
              </a:rPr>
              <a:t> who sort them and sell them to recycling companies.</a:t>
            </a:r>
          </a:p>
          <a:p>
            <a:r>
              <a:rPr lang="en-GB" sz="1200" b="1" i="0" kern="1200" dirty="0" smtClean="0">
                <a:solidFill>
                  <a:schemeClr val="tx1"/>
                </a:solidFill>
                <a:effectLst/>
                <a:latin typeface="+mn-lt"/>
                <a:ea typeface="+mn-ea"/>
                <a:cs typeface="+mn-cs"/>
              </a:rPr>
              <a:t>Recycling the Fabric:</a:t>
            </a:r>
            <a:r>
              <a:rPr lang="en-GB" sz="1200" b="0" i="0" kern="1200" dirty="0" smtClean="0">
                <a:solidFill>
                  <a:schemeClr val="tx1"/>
                </a:solidFill>
                <a:effectLst/>
                <a:latin typeface="+mn-lt"/>
                <a:ea typeface="+mn-ea"/>
                <a:cs typeface="+mn-cs"/>
              </a:rPr>
              <a:t> The scraps go through </a:t>
            </a:r>
            <a:r>
              <a:rPr lang="en-GB" sz="1200" b="1" i="0" kern="1200" dirty="0" smtClean="0">
                <a:solidFill>
                  <a:schemeClr val="tx1"/>
                </a:solidFill>
                <a:effectLst/>
                <a:latin typeface="+mn-lt"/>
                <a:ea typeface="+mn-ea"/>
                <a:cs typeface="+mn-cs"/>
              </a:rPr>
              <a:t>"Chemical &amp; mechanical recycling."</a:t>
            </a:r>
            <a:r>
              <a:rPr lang="en-GB" sz="1200" b="0" i="0" kern="1200" dirty="0" smtClean="0">
                <a:solidFill>
                  <a:schemeClr val="tx1"/>
                </a:solidFill>
                <a:effectLst/>
                <a:latin typeface="+mn-lt"/>
                <a:ea typeface="+mn-ea"/>
                <a:cs typeface="+mn-cs"/>
              </a:rPr>
              <a:t> This means they are broken down back into their basic form: tiny, raw </a:t>
            </a:r>
            <a:r>
              <a:rPr lang="en-GB" sz="1200" b="0" i="0" kern="1200" dirty="0" err="1" smtClean="0">
                <a:solidFill>
                  <a:schemeClr val="tx1"/>
                </a:solidFill>
                <a:effectLst/>
                <a:latin typeface="+mn-lt"/>
                <a:ea typeface="+mn-ea"/>
                <a:cs typeface="+mn-cs"/>
              </a:rPr>
              <a:t>fibers</a:t>
            </a:r>
            <a:r>
              <a:rPr lang="en-GB" sz="1200" b="0" i="0" kern="1200" dirty="0" smtClean="0">
                <a:solidFill>
                  <a:schemeClr val="tx1"/>
                </a:solidFill>
                <a:effectLst/>
                <a:latin typeface="+mn-lt"/>
                <a:ea typeface="+mn-ea"/>
                <a:cs typeface="+mn-cs"/>
              </a:rPr>
              <a:t>.</a:t>
            </a:r>
          </a:p>
          <a:p>
            <a:pPr lvl="1"/>
            <a:r>
              <a:rPr lang="en-GB" sz="1200" b="1" i="0" kern="1200" dirty="0" smtClean="0">
                <a:solidFill>
                  <a:schemeClr val="tx1"/>
                </a:solidFill>
                <a:effectLst/>
                <a:latin typeface="+mn-lt"/>
                <a:ea typeface="+mn-ea"/>
                <a:cs typeface="+mn-cs"/>
              </a:rPr>
              <a:t>Mechanical recycling</a:t>
            </a:r>
            <a:r>
              <a:rPr lang="en-GB" sz="1200" b="0" i="0" kern="1200" dirty="0" smtClean="0">
                <a:solidFill>
                  <a:schemeClr val="tx1"/>
                </a:solidFill>
                <a:effectLst/>
                <a:latin typeface="+mn-lt"/>
                <a:ea typeface="+mn-ea"/>
                <a:cs typeface="+mn-cs"/>
              </a:rPr>
              <a:t> is like shredding the fabric.</a:t>
            </a:r>
          </a:p>
          <a:p>
            <a:pPr lvl="1"/>
            <a:r>
              <a:rPr lang="en-GB" sz="1200" b="1" i="0" kern="1200" dirty="0" smtClean="0">
                <a:solidFill>
                  <a:schemeClr val="tx1"/>
                </a:solidFill>
                <a:effectLst/>
                <a:latin typeface="+mn-lt"/>
                <a:ea typeface="+mn-ea"/>
                <a:cs typeface="+mn-cs"/>
              </a:rPr>
              <a:t>Chemical recycling</a:t>
            </a:r>
            <a:r>
              <a:rPr lang="en-GB" sz="1200" b="0" i="0" kern="1200" dirty="0" smtClean="0">
                <a:solidFill>
                  <a:schemeClr val="tx1"/>
                </a:solidFill>
                <a:effectLst/>
                <a:latin typeface="+mn-lt"/>
                <a:ea typeface="+mn-ea"/>
                <a:cs typeface="+mn-cs"/>
              </a:rPr>
              <a:t> uses liquids to dissolve the fabric and extract new </a:t>
            </a:r>
            <a:r>
              <a:rPr lang="en-GB" sz="1200" b="0" i="0" kern="1200" dirty="0" err="1" smtClean="0">
                <a:solidFill>
                  <a:schemeClr val="tx1"/>
                </a:solidFill>
                <a:effectLst/>
                <a:latin typeface="+mn-lt"/>
                <a:ea typeface="+mn-ea"/>
                <a:cs typeface="+mn-cs"/>
              </a:rPr>
              <a:t>fibers</a:t>
            </a:r>
            <a:r>
              <a:rPr lang="en-GB" sz="1200" b="0" i="0" kern="1200" dirty="0" smtClean="0">
                <a:solidFill>
                  <a:schemeClr val="tx1"/>
                </a:solidFill>
                <a:effectLst/>
                <a:latin typeface="+mn-lt"/>
                <a:ea typeface="+mn-ea"/>
                <a:cs typeface="+mn-cs"/>
              </a:rPr>
              <a:t>.</a:t>
            </a:r>
          </a:p>
          <a:p>
            <a:r>
              <a:rPr lang="en-GB" sz="1200" b="1" i="0" kern="1200" dirty="0" smtClean="0">
                <a:solidFill>
                  <a:schemeClr val="tx1"/>
                </a:solidFill>
                <a:effectLst/>
                <a:latin typeface="+mn-lt"/>
                <a:ea typeface="+mn-ea"/>
                <a:cs typeface="+mn-cs"/>
              </a:rPr>
              <a:t>Making New Thread:</a:t>
            </a:r>
            <a:r>
              <a:rPr lang="en-GB" sz="1200" b="0" i="0" kern="1200" dirty="0" smtClean="0">
                <a:solidFill>
                  <a:schemeClr val="tx1"/>
                </a:solidFill>
                <a:effectLst/>
                <a:latin typeface="+mn-lt"/>
                <a:ea typeface="+mn-ea"/>
                <a:cs typeface="+mn-cs"/>
              </a:rPr>
              <a:t> The </a:t>
            </a:r>
            <a:r>
              <a:rPr lang="en-GB" sz="1200" b="1" i="0" kern="1200" dirty="0" smtClean="0">
                <a:solidFill>
                  <a:schemeClr val="tx1"/>
                </a:solidFill>
                <a:effectLst/>
                <a:latin typeface="+mn-lt"/>
                <a:ea typeface="+mn-ea"/>
                <a:cs typeface="+mn-cs"/>
              </a:rPr>
              <a:t>"Recycled fibres"</a:t>
            </a:r>
            <a:r>
              <a:rPr lang="en-GB" sz="1200" b="0" i="0" kern="1200" dirty="0" smtClean="0">
                <a:solidFill>
                  <a:schemeClr val="tx1"/>
                </a:solidFill>
                <a:effectLst/>
                <a:latin typeface="+mn-lt"/>
                <a:ea typeface="+mn-ea"/>
                <a:cs typeface="+mn-cs"/>
              </a:rPr>
              <a:t> are then taken to a </a:t>
            </a:r>
            <a:r>
              <a:rPr lang="en-GB" sz="1200" b="1" i="0" kern="1200" dirty="0" smtClean="0">
                <a:solidFill>
                  <a:schemeClr val="tx1"/>
                </a:solidFill>
                <a:effectLst/>
                <a:latin typeface="+mn-lt"/>
                <a:ea typeface="+mn-ea"/>
                <a:cs typeface="+mn-cs"/>
              </a:rPr>
              <a:t>"Spinning"</a:t>
            </a:r>
            <a:r>
              <a:rPr lang="en-GB" sz="1200" b="0" i="0" kern="1200" dirty="0" smtClean="0">
                <a:solidFill>
                  <a:schemeClr val="tx1"/>
                </a:solidFill>
                <a:effectLst/>
                <a:latin typeface="+mn-lt"/>
                <a:ea typeface="+mn-ea"/>
                <a:cs typeface="+mn-cs"/>
              </a:rPr>
              <a:t> mill, where they are twisted together to create new thread or yarn.</a:t>
            </a:r>
          </a:p>
          <a:p>
            <a:r>
              <a:rPr lang="en-GB" sz="1200" b="1" i="0" kern="1200" dirty="0" smtClean="0">
                <a:solidFill>
                  <a:schemeClr val="tx1"/>
                </a:solidFill>
                <a:effectLst/>
                <a:latin typeface="+mn-lt"/>
                <a:ea typeface="+mn-ea"/>
                <a:cs typeface="+mn-cs"/>
              </a:rPr>
              <a:t>Creating New Fabric:</a:t>
            </a:r>
            <a:r>
              <a:rPr lang="en-GB" sz="1200" b="0" i="0" kern="1200" dirty="0" smtClean="0">
                <a:solidFill>
                  <a:schemeClr val="tx1"/>
                </a:solidFill>
                <a:effectLst/>
                <a:latin typeface="+mn-lt"/>
                <a:ea typeface="+mn-ea"/>
                <a:cs typeface="+mn-cs"/>
              </a:rPr>
              <a:t> This new thread is used for </a:t>
            </a:r>
            <a:r>
              <a:rPr lang="en-GB" sz="1200" b="1" i="0" kern="1200" dirty="0" smtClean="0">
                <a:solidFill>
                  <a:schemeClr val="tx1"/>
                </a:solidFill>
                <a:effectLst/>
                <a:latin typeface="+mn-lt"/>
                <a:ea typeface="+mn-ea"/>
                <a:cs typeface="+mn-cs"/>
              </a:rPr>
              <a:t>"Fabric production,"</a:t>
            </a:r>
            <a:r>
              <a:rPr lang="en-GB" sz="1200" b="0" i="0" kern="1200" dirty="0" smtClean="0">
                <a:solidFill>
                  <a:schemeClr val="tx1"/>
                </a:solidFill>
                <a:effectLst/>
                <a:latin typeface="+mn-lt"/>
                <a:ea typeface="+mn-ea"/>
                <a:cs typeface="+mn-cs"/>
              </a:rPr>
              <a:t> where it is woven or knitted into large sheets of </a:t>
            </a:r>
            <a:r>
              <a:rPr lang="en-GB" sz="1200" b="1" i="0" kern="1200" dirty="0" smtClean="0">
                <a:solidFill>
                  <a:schemeClr val="tx1"/>
                </a:solidFill>
                <a:effectLst/>
                <a:latin typeface="+mn-lt"/>
                <a:ea typeface="+mn-ea"/>
                <a:cs typeface="+mn-cs"/>
              </a:rPr>
              <a:t>"Recycled fabrics."</a:t>
            </a:r>
            <a:r>
              <a:rPr lang="en-GB" sz="1200" b="0" i="0" kern="1200" dirty="0" smtClean="0">
                <a:solidFill>
                  <a:schemeClr val="tx1"/>
                </a:solidFill>
                <a:effectLst/>
                <a:latin typeface="+mn-lt"/>
                <a:ea typeface="+mn-ea"/>
                <a:cs typeface="+mn-cs"/>
              </a:rPr>
              <a:t> Sometimes, they mix in </a:t>
            </a:r>
            <a:r>
              <a:rPr lang="en-GB" sz="1200" b="1" i="0" kern="1200" dirty="0" smtClean="0">
                <a:solidFill>
                  <a:schemeClr val="tx1"/>
                </a:solidFill>
                <a:effectLst/>
                <a:latin typeface="+mn-lt"/>
                <a:ea typeface="+mn-ea"/>
                <a:cs typeface="+mn-cs"/>
              </a:rPr>
              <a:t>"Virgin fibres"</a:t>
            </a:r>
            <a:r>
              <a:rPr lang="en-GB" sz="1200" b="0" i="0" kern="1200" dirty="0" smtClean="0">
                <a:solidFill>
                  <a:schemeClr val="tx1"/>
                </a:solidFill>
                <a:effectLst/>
                <a:latin typeface="+mn-lt"/>
                <a:ea typeface="+mn-ea"/>
                <a:cs typeface="+mn-cs"/>
              </a:rPr>
              <a:t> (brand new, non-recycled </a:t>
            </a:r>
            <a:r>
              <a:rPr lang="en-GB" sz="1200" b="0" i="0" kern="1200" dirty="0" err="1" smtClean="0">
                <a:solidFill>
                  <a:schemeClr val="tx1"/>
                </a:solidFill>
                <a:effectLst/>
                <a:latin typeface="+mn-lt"/>
                <a:ea typeface="+mn-ea"/>
                <a:cs typeface="+mn-cs"/>
              </a:rPr>
              <a:t>fibers</a:t>
            </a:r>
            <a:r>
              <a:rPr lang="en-GB" sz="1200" b="0" i="0" kern="1200" dirty="0" smtClean="0">
                <a:solidFill>
                  <a:schemeClr val="tx1"/>
                </a:solidFill>
                <a:effectLst/>
                <a:latin typeface="+mn-lt"/>
                <a:ea typeface="+mn-ea"/>
                <a:cs typeface="+mn-cs"/>
              </a:rPr>
              <a:t>) to make the fabric stronger.</a:t>
            </a:r>
          </a:p>
          <a:p>
            <a:r>
              <a:rPr lang="en-GB" sz="1200" b="1" i="0" kern="1200" dirty="0" smtClean="0">
                <a:solidFill>
                  <a:schemeClr val="tx1"/>
                </a:solidFill>
                <a:effectLst/>
                <a:latin typeface="+mn-lt"/>
                <a:ea typeface="+mn-ea"/>
                <a:cs typeface="+mn-cs"/>
              </a:rPr>
              <a:t>Closing the Loop:</a:t>
            </a:r>
            <a:r>
              <a:rPr lang="en-GB" sz="1200" b="0" i="0" kern="1200" dirty="0" smtClean="0">
                <a:solidFill>
                  <a:schemeClr val="tx1"/>
                </a:solidFill>
                <a:effectLst/>
                <a:latin typeface="+mn-lt"/>
                <a:ea typeface="+mn-ea"/>
                <a:cs typeface="+mn-cs"/>
              </a:rPr>
              <a:t> This new, recycled fabric is sent back to the </a:t>
            </a:r>
            <a:r>
              <a:rPr lang="en-GB" sz="1200" b="1" i="0" kern="1200" dirty="0" smtClean="0">
                <a:solidFill>
                  <a:schemeClr val="tx1"/>
                </a:solidFill>
                <a:effectLst/>
                <a:latin typeface="+mn-lt"/>
                <a:ea typeface="+mn-ea"/>
                <a:cs typeface="+mn-cs"/>
              </a:rPr>
              <a:t>"Garment and textile producers"</a:t>
            </a:r>
            <a:r>
              <a:rPr lang="en-GB" sz="1200" b="0" i="0" kern="1200" dirty="0" smtClean="0">
                <a:solidFill>
                  <a:schemeClr val="tx1"/>
                </a:solidFill>
                <a:effectLst/>
                <a:latin typeface="+mn-lt"/>
                <a:ea typeface="+mn-ea"/>
                <a:cs typeface="+mn-cs"/>
              </a:rPr>
              <a:t> to make new clothes, and the cycle can start all over again.</a:t>
            </a:r>
          </a:p>
          <a:p>
            <a:pPr lvl="1"/>
            <a:endParaRPr lang="en-GB" dirty="0" smtClean="0"/>
          </a:p>
        </p:txBody>
      </p:sp>
    </p:spTree>
    <p:extLst>
      <p:ext uri="{BB962C8B-B14F-4D97-AF65-F5344CB8AC3E}">
        <p14:creationId xmlns:p14="http://schemas.microsoft.com/office/powerpoint/2010/main" val="17492106"/>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433938F6-BCEC-4941-957F-CED0132F5B2E}" type="slidenum">
              <a:rPr lang="en-GB" smtClean="0"/>
              <a:t>26</a:t>
            </a:fld>
            <a:endParaRPr lang="en-GB"/>
          </a:p>
        </p:txBody>
      </p:sp>
    </p:spTree>
    <p:extLst>
      <p:ext uri="{BB962C8B-B14F-4D97-AF65-F5344CB8AC3E}">
        <p14:creationId xmlns:p14="http://schemas.microsoft.com/office/powerpoint/2010/main" val="201005205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F31F9297-6595-4BCC-93C2-5831C816CBA5}"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E9F041-7ED6-41AC-A192-0CC84347826F}" type="slidenum">
              <a:rPr lang="en-GB" smtClean="0"/>
              <a:t>‹#›</a:t>
            </a:fld>
            <a:endParaRPr lang="en-GB"/>
          </a:p>
        </p:txBody>
      </p:sp>
    </p:spTree>
    <p:extLst>
      <p:ext uri="{BB962C8B-B14F-4D97-AF65-F5344CB8AC3E}">
        <p14:creationId xmlns:p14="http://schemas.microsoft.com/office/powerpoint/2010/main" val="3722727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1F9297-6595-4BCC-93C2-5831C816CBA5}"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E9F041-7ED6-41AC-A192-0CC84347826F}" type="slidenum">
              <a:rPr lang="en-GB" smtClean="0"/>
              <a:t>‹#›</a:t>
            </a:fld>
            <a:endParaRPr lang="en-GB"/>
          </a:p>
        </p:txBody>
      </p:sp>
    </p:spTree>
    <p:extLst>
      <p:ext uri="{BB962C8B-B14F-4D97-AF65-F5344CB8AC3E}">
        <p14:creationId xmlns:p14="http://schemas.microsoft.com/office/powerpoint/2010/main" val="325874906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F31F9297-6595-4BCC-93C2-5831C816CBA5}"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E9F041-7ED6-41AC-A192-0CC84347826F}" type="slidenum">
              <a:rPr lang="en-GB" smtClean="0"/>
              <a:t>‹#›</a:t>
            </a:fld>
            <a:endParaRPr lang="en-GB"/>
          </a:p>
        </p:txBody>
      </p:sp>
    </p:spTree>
    <p:extLst>
      <p:ext uri="{BB962C8B-B14F-4D97-AF65-F5344CB8AC3E}">
        <p14:creationId xmlns:p14="http://schemas.microsoft.com/office/powerpoint/2010/main" val="149416632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F31F9297-6595-4BCC-93C2-5831C816CBA5}" type="datetimeFigureOut">
              <a:rPr lang="en-GB" smtClean="0"/>
              <a:t>29/04/2026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E9F041-7ED6-41AC-A192-0CC84347826F}" type="slidenum">
              <a:rPr lang="en-GB" smtClean="0"/>
              <a:t>‹#›</a:t>
            </a:fld>
            <a:endParaRPr lang="en-GB"/>
          </a:p>
        </p:txBody>
      </p:sp>
    </p:spTree>
    <p:extLst>
      <p:ext uri="{BB962C8B-B14F-4D97-AF65-F5344CB8AC3E}">
        <p14:creationId xmlns:p14="http://schemas.microsoft.com/office/powerpoint/2010/main" val="17175014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F31F9297-6595-4BCC-93C2-5831C816CBA5}" type="datetimeFigureOut">
              <a:rPr lang="en-GB" smtClean="0"/>
              <a:t>29/04/2026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5E9F041-7ED6-41AC-A192-0CC84347826F}" type="slidenum">
              <a:rPr lang="en-GB" smtClean="0"/>
              <a:t>‹#›</a:t>
            </a:fld>
            <a:endParaRPr lang="en-GB"/>
          </a:p>
        </p:txBody>
      </p:sp>
    </p:spTree>
    <p:extLst>
      <p:ext uri="{BB962C8B-B14F-4D97-AF65-F5344CB8AC3E}">
        <p14:creationId xmlns:p14="http://schemas.microsoft.com/office/powerpoint/2010/main" val="31477164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F31F9297-6595-4BCC-93C2-5831C816CBA5}" type="datetimeFigureOut">
              <a:rPr lang="en-GB" smtClean="0"/>
              <a:t>29/04/2026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5E9F041-7ED6-41AC-A192-0CC84347826F}" type="slidenum">
              <a:rPr lang="en-GB" smtClean="0"/>
              <a:t>‹#›</a:t>
            </a:fld>
            <a:endParaRPr lang="en-GB"/>
          </a:p>
        </p:txBody>
      </p:sp>
    </p:spTree>
    <p:extLst>
      <p:ext uri="{BB962C8B-B14F-4D97-AF65-F5344CB8AC3E}">
        <p14:creationId xmlns:p14="http://schemas.microsoft.com/office/powerpoint/2010/main" val="37556087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31F9297-6595-4BCC-93C2-5831C816CBA5}" type="datetimeFigureOut">
              <a:rPr lang="en-GB" smtClean="0"/>
              <a:t>29/04/2026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5E9F041-7ED6-41AC-A192-0CC84347826F}" type="slidenum">
              <a:rPr lang="en-GB" smtClean="0"/>
              <a:t>‹#›</a:t>
            </a:fld>
            <a:endParaRPr lang="en-GB"/>
          </a:p>
        </p:txBody>
      </p:sp>
    </p:spTree>
    <p:extLst>
      <p:ext uri="{BB962C8B-B14F-4D97-AF65-F5344CB8AC3E}">
        <p14:creationId xmlns:p14="http://schemas.microsoft.com/office/powerpoint/2010/main" val="142812925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31F9297-6595-4BCC-93C2-5831C816CBA5}" type="datetimeFigureOut">
              <a:rPr lang="en-GB" smtClean="0"/>
              <a:t>29/04/2026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E9F041-7ED6-41AC-A192-0CC84347826F}" type="slidenum">
              <a:rPr lang="en-GB" smtClean="0"/>
              <a:t>‹#›</a:t>
            </a:fld>
            <a:endParaRPr lang="en-GB"/>
          </a:p>
        </p:txBody>
      </p:sp>
    </p:spTree>
    <p:extLst>
      <p:ext uri="{BB962C8B-B14F-4D97-AF65-F5344CB8AC3E}">
        <p14:creationId xmlns:p14="http://schemas.microsoft.com/office/powerpoint/2010/main" val="327171466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F31F9297-6595-4BCC-93C2-5831C816CBA5}" type="datetimeFigureOut">
              <a:rPr lang="en-GB" smtClean="0"/>
              <a:t>29/04/2026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5E9F041-7ED6-41AC-A192-0CC84347826F}" type="slidenum">
              <a:rPr lang="en-GB" smtClean="0"/>
              <a:t>‹#›</a:t>
            </a:fld>
            <a:endParaRPr lang="en-GB"/>
          </a:p>
        </p:txBody>
      </p:sp>
    </p:spTree>
    <p:extLst>
      <p:ext uri="{BB962C8B-B14F-4D97-AF65-F5344CB8AC3E}">
        <p14:creationId xmlns:p14="http://schemas.microsoft.com/office/powerpoint/2010/main" val="15260572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1F9297-6595-4BCC-93C2-5831C816CBA5}"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E9F041-7ED6-41AC-A192-0CC84347826F}" type="slidenum">
              <a:rPr lang="en-GB" smtClean="0"/>
              <a:t>‹#›</a:t>
            </a:fld>
            <a:endParaRPr lang="en-GB"/>
          </a:p>
        </p:txBody>
      </p:sp>
    </p:spTree>
    <p:extLst>
      <p:ext uri="{BB962C8B-B14F-4D97-AF65-F5344CB8AC3E}">
        <p14:creationId xmlns:p14="http://schemas.microsoft.com/office/powerpoint/2010/main" val="25868082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F31F9297-6595-4BCC-93C2-5831C816CBA5}" type="datetimeFigureOut">
              <a:rPr lang="en-GB" smtClean="0"/>
              <a:t>29/04/2026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5E9F041-7ED6-41AC-A192-0CC84347826F}" type="slidenum">
              <a:rPr lang="en-GB" smtClean="0"/>
              <a:t>‹#›</a:t>
            </a:fld>
            <a:endParaRPr lang="en-GB"/>
          </a:p>
        </p:txBody>
      </p:sp>
    </p:spTree>
    <p:extLst>
      <p:ext uri="{BB962C8B-B14F-4D97-AF65-F5344CB8AC3E}">
        <p14:creationId xmlns:p14="http://schemas.microsoft.com/office/powerpoint/2010/main" val="177967049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able of contents">
  <p:cSld name="Table of contents">
    <p:spTree>
      <p:nvGrpSpPr>
        <p:cNvPr id="1" name="Shape 140"/>
        <p:cNvGrpSpPr/>
        <p:nvPr/>
      </p:nvGrpSpPr>
      <p:grpSpPr>
        <a:xfrm>
          <a:off x="0" y="0"/>
          <a:ext cx="0" cy="0"/>
          <a:chOff x="0" y="0"/>
          <a:chExt cx="0" cy="0"/>
        </a:xfrm>
      </p:grpSpPr>
      <p:sp>
        <p:nvSpPr>
          <p:cNvPr id="141" name="Google Shape;141;p13"/>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142" name="Google Shape;142;p13"/>
          <p:cNvSpPr txBox="1">
            <a:spLocks noGrp="1"/>
          </p:cNvSpPr>
          <p:nvPr>
            <p:ph type="title" idx="2" hasCustomPrompt="1"/>
          </p:nvPr>
        </p:nvSpPr>
        <p:spPr>
          <a:xfrm>
            <a:off x="1341084" y="1899851"/>
            <a:ext cx="1162000" cy="7636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3000"/>
              <a:buNone/>
              <a:defRPr sz="4267"/>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3" name="Google Shape;143;p13"/>
          <p:cNvSpPr txBox="1">
            <a:spLocks noGrp="1"/>
          </p:cNvSpPr>
          <p:nvPr>
            <p:ph type="subTitle" idx="1"/>
          </p:nvPr>
        </p:nvSpPr>
        <p:spPr>
          <a:xfrm>
            <a:off x="2807913" y="1899867"/>
            <a:ext cx="28128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Font typeface="Rajdhani"/>
              <a:buNone/>
              <a:defRPr sz="2667" b="1">
                <a:solidFill>
                  <a:schemeClr val="accent2"/>
                </a:solidFill>
                <a:latin typeface="Rajdhani"/>
                <a:ea typeface="Rajdhani"/>
                <a:cs typeface="Rajdhani"/>
                <a:sym typeface="Rajdhani"/>
              </a:defRPr>
            </a:lvl1pPr>
            <a:lvl2pPr lvl="1" rtl="0">
              <a:lnSpc>
                <a:spcPct val="100000"/>
              </a:lnSpc>
              <a:spcBef>
                <a:spcPts val="0"/>
              </a:spcBef>
              <a:spcAft>
                <a:spcPts val="0"/>
              </a:spcAft>
              <a:buSzPts val="2400"/>
              <a:buFont typeface="Rajdhani"/>
              <a:buNone/>
              <a:defRPr sz="3200" b="1">
                <a:latin typeface="Rajdhani"/>
                <a:ea typeface="Rajdhani"/>
                <a:cs typeface="Rajdhani"/>
                <a:sym typeface="Rajdhani"/>
              </a:defRPr>
            </a:lvl2pPr>
            <a:lvl3pPr lvl="2" rtl="0">
              <a:lnSpc>
                <a:spcPct val="100000"/>
              </a:lnSpc>
              <a:spcBef>
                <a:spcPts val="0"/>
              </a:spcBef>
              <a:spcAft>
                <a:spcPts val="0"/>
              </a:spcAft>
              <a:buSzPts val="2400"/>
              <a:buFont typeface="Rajdhani"/>
              <a:buNone/>
              <a:defRPr sz="3200" b="1">
                <a:latin typeface="Rajdhani"/>
                <a:ea typeface="Rajdhani"/>
                <a:cs typeface="Rajdhani"/>
                <a:sym typeface="Rajdhani"/>
              </a:defRPr>
            </a:lvl3pPr>
            <a:lvl4pPr lvl="3" rtl="0">
              <a:lnSpc>
                <a:spcPct val="100000"/>
              </a:lnSpc>
              <a:spcBef>
                <a:spcPts val="0"/>
              </a:spcBef>
              <a:spcAft>
                <a:spcPts val="0"/>
              </a:spcAft>
              <a:buSzPts val="2400"/>
              <a:buFont typeface="Rajdhani"/>
              <a:buNone/>
              <a:defRPr sz="3200" b="1">
                <a:latin typeface="Rajdhani"/>
                <a:ea typeface="Rajdhani"/>
                <a:cs typeface="Rajdhani"/>
                <a:sym typeface="Rajdhani"/>
              </a:defRPr>
            </a:lvl4pPr>
            <a:lvl5pPr lvl="4" rtl="0">
              <a:lnSpc>
                <a:spcPct val="100000"/>
              </a:lnSpc>
              <a:spcBef>
                <a:spcPts val="0"/>
              </a:spcBef>
              <a:spcAft>
                <a:spcPts val="0"/>
              </a:spcAft>
              <a:buSzPts val="2400"/>
              <a:buFont typeface="Rajdhani"/>
              <a:buNone/>
              <a:defRPr sz="3200" b="1">
                <a:latin typeface="Rajdhani"/>
                <a:ea typeface="Rajdhani"/>
                <a:cs typeface="Rajdhani"/>
                <a:sym typeface="Rajdhani"/>
              </a:defRPr>
            </a:lvl5pPr>
            <a:lvl6pPr lvl="5" rtl="0">
              <a:lnSpc>
                <a:spcPct val="100000"/>
              </a:lnSpc>
              <a:spcBef>
                <a:spcPts val="0"/>
              </a:spcBef>
              <a:spcAft>
                <a:spcPts val="0"/>
              </a:spcAft>
              <a:buSzPts val="2400"/>
              <a:buFont typeface="Rajdhani"/>
              <a:buNone/>
              <a:defRPr sz="3200" b="1">
                <a:latin typeface="Rajdhani"/>
                <a:ea typeface="Rajdhani"/>
                <a:cs typeface="Rajdhani"/>
                <a:sym typeface="Rajdhani"/>
              </a:defRPr>
            </a:lvl6pPr>
            <a:lvl7pPr lvl="6" rtl="0">
              <a:lnSpc>
                <a:spcPct val="100000"/>
              </a:lnSpc>
              <a:spcBef>
                <a:spcPts val="0"/>
              </a:spcBef>
              <a:spcAft>
                <a:spcPts val="0"/>
              </a:spcAft>
              <a:buSzPts val="2400"/>
              <a:buFont typeface="Rajdhani"/>
              <a:buNone/>
              <a:defRPr sz="3200" b="1">
                <a:latin typeface="Rajdhani"/>
                <a:ea typeface="Rajdhani"/>
                <a:cs typeface="Rajdhani"/>
                <a:sym typeface="Rajdhani"/>
              </a:defRPr>
            </a:lvl7pPr>
            <a:lvl8pPr lvl="7" rtl="0">
              <a:lnSpc>
                <a:spcPct val="100000"/>
              </a:lnSpc>
              <a:spcBef>
                <a:spcPts val="0"/>
              </a:spcBef>
              <a:spcAft>
                <a:spcPts val="0"/>
              </a:spcAft>
              <a:buSzPts val="2400"/>
              <a:buFont typeface="Rajdhani"/>
              <a:buNone/>
              <a:defRPr sz="3200" b="1">
                <a:latin typeface="Rajdhani"/>
                <a:ea typeface="Rajdhani"/>
                <a:cs typeface="Rajdhani"/>
                <a:sym typeface="Rajdhani"/>
              </a:defRPr>
            </a:lvl8pPr>
            <a:lvl9pPr lvl="8" rtl="0">
              <a:lnSpc>
                <a:spcPct val="100000"/>
              </a:lnSpc>
              <a:spcBef>
                <a:spcPts val="0"/>
              </a:spcBef>
              <a:spcAft>
                <a:spcPts val="0"/>
              </a:spcAft>
              <a:buSzPts val="2400"/>
              <a:buFont typeface="Rajdhani"/>
              <a:buNone/>
              <a:defRPr sz="3200" b="1">
                <a:latin typeface="Rajdhani"/>
                <a:ea typeface="Rajdhani"/>
                <a:cs typeface="Rajdhani"/>
                <a:sym typeface="Rajdhani"/>
              </a:defRPr>
            </a:lvl9pPr>
          </a:lstStyle>
          <a:p>
            <a:endParaRPr/>
          </a:p>
        </p:txBody>
      </p:sp>
      <p:sp>
        <p:nvSpPr>
          <p:cNvPr id="144" name="Google Shape;144;p13"/>
          <p:cNvSpPr txBox="1">
            <a:spLocks noGrp="1"/>
          </p:cNvSpPr>
          <p:nvPr>
            <p:ph type="title" idx="3" hasCustomPrompt="1"/>
          </p:nvPr>
        </p:nvSpPr>
        <p:spPr>
          <a:xfrm>
            <a:off x="1341084" y="3335617"/>
            <a:ext cx="1162000" cy="7636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3000"/>
              <a:buNone/>
              <a:defRPr sz="4267"/>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5" name="Google Shape;145;p13"/>
          <p:cNvSpPr txBox="1">
            <a:spLocks noGrp="1"/>
          </p:cNvSpPr>
          <p:nvPr>
            <p:ph type="subTitle" idx="4"/>
          </p:nvPr>
        </p:nvSpPr>
        <p:spPr>
          <a:xfrm>
            <a:off x="2807903" y="3335633"/>
            <a:ext cx="28128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Font typeface="Rajdhani"/>
              <a:buNone/>
              <a:defRPr sz="2667" b="1">
                <a:solidFill>
                  <a:schemeClr val="accent2"/>
                </a:solidFill>
                <a:latin typeface="Rajdhani"/>
                <a:ea typeface="Rajdhani"/>
                <a:cs typeface="Rajdhani"/>
                <a:sym typeface="Rajdhani"/>
              </a:defRPr>
            </a:lvl1pPr>
            <a:lvl2pPr lvl="1" rtl="0">
              <a:lnSpc>
                <a:spcPct val="100000"/>
              </a:lnSpc>
              <a:spcBef>
                <a:spcPts val="0"/>
              </a:spcBef>
              <a:spcAft>
                <a:spcPts val="0"/>
              </a:spcAft>
              <a:buSzPts val="2400"/>
              <a:buFont typeface="Rajdhani"/>
              <a:buNone/>
              <a:defRPr sz="3200" b="1">
                <a:latin typeface="Rajdhani"/>
                <a:ea typeface="Rajdhani"/>
                <a:cs typeface="Rajdhani"/>
                <a:sym typeface="Rajdhani"/>
              </a:defRPr>
            </a:lvl2pPr>
            <a:lvl3pPr lvl="2" rtl="0">
              <a:lnSpc>
                <a:spcPct val="100000"/>
              </a:lnSpc>
              <a:spcBef>
                <a:spcPts val="0"/>
              </a:spcBef>
              <a:spcAft>
                <a:spcPts val="0"/>
              </a:spcAft>
              <a:buSzPts val="2400"/>
              <a:buFont typeface="Rajdhani"/>
              <a:buNone/>
              <a:defRPr sz="3200" b="1">
                <a:latin typeface="Rajdhani"/>
                <a:ea typeface="Rajdhani"/>
                <a:cs typeface="Rajdhani"/>
                <a:sym typeface="Rajdhani"/>
              </a:defRPr>
            </a:lvl3pPr>
            <a:lvl4pPr lvl="3" rtl="0">
              <a:lnSpc>
                <a:spcPct val="100000"/>
              </a:lnSpc>
              <a:spcBef>
                <a:spcPts val="0"/>
              </a:spcBef>
              <a:spcAft>
                <a:spcPts val="0"/>
              </a:spcAft>
              <a:buSzPts val="2400"/>
              <a:buFont typeface="Rajdhani"/>
              <a:buNone/>
              <a:defRPr sz="3200" b="1">
                <a:latin typeface="Rajdhani"/>
                <a:ea typeface="Rajdhani"/>
                <a:cs typeface="Rajdhani"/>
                <a:sym typeface="Rajdhani"/>
              </a:defRPr>
            </a:lvl4pPr>
            <a:lvl5pPr lvl="4" rtl="0">
              <a:lnSpc>
                <a:spcPct val="100000"/>
              </a:lnSpc>
              <a:spcBef>
                <a:spcPts val="0"/>
              </a:spcBef>
              <a:spcAft>
                <a:spcPts val="0"/>
              </a:spcAft>
              <a:buSzPts val="2400"/>
              <a:buFont typeface="Rajdhani"/>
              <a:buNone/>
              <a:defRPr sz="3200" b="1">
                <a:latin typeface="Rajdhani"/>
                <a:ea typeface="Rajdhani"/>
                <a:cs typeface="Rajdhani"/>
                <a:sym typeface="Rajdhani"/>
              </a:defRPr>
            </a:lvl5pPr>
            <a:lvl6pPr lvl="5" rtl="0">
              <a:lnSpc>
                <a:spcPct val="100000"/>
              </a:lnSpc>
              <a:spcBef>
                <a:spcPts val="0"/>
              </a:spcBef>
              <a:spcAft>
                <a:spcPts val="0"/>
              </a:spcAft>
              <a:buSzPts val="2400"/>
              <a:buFont typeface="Rajdhani"/>
              <a:buNone/>
              <a:defRPr sz="3200" b="1">
                <a:latin typeface="Rajdhani"/>
                <a:ea typeface="Rajdhani"/>
                <a:cs typeface="Rajdhani"/>
                <a:sym typeface="Rajdhani"/>
              </a:defRPr>
            </a:lvl6pPr>
            <a:lvl7pPr lvl="6" rtl="0">
              <a:lnSpc>
                <a:spcPct val="100000"/>
              </a:lnSpc>
              <a:spcBef>
                <a:spcPts val="0"/>
              </a:spcBef>
              <a:spcAft>
                <a:spcPts val="0"/>
              </a:spcAft>
              <a:buSzPts val="2400"/>
              <a:buFont typeface="Rajdhani"/>
              <a:buNone/>
              <a:defRPr sz="3200" b="1">
                <a:latin typeface="Rajdhani"/>
                <a:ea typeface="Rajdhani"/>
                <a:cs typeface="Rajdhani"/>
                <a:sym typeface="Rajdhani"/>
              </a:defRPr>
            </a:lvl7pPr>
            <a:lvl8pPr lvl="7" rtl="0">
              <a:lnSpc>
                <a:spcPct val="100000"/>
              </a:lnSpc>
              <a:spcBef>
                <a:spcPts val="0"/>
              </a:spcBef>
              <a:spcAft>
                <a:spcPts val="0"/>
              </a:spcAft>
              <a:buSzPts val="2400"/>
              <a:buFont typeface="Rajdhani"/>
              <a:buNone/>
              <a:defRPr sz="3200" b="1">
                <a:latin typeface="Rajdhani"/>
                <a:ea typeface="Rajdhani"/>
                <a:cs typeface="Rajdhani"/>
                <a:sym typeface="Rajdhani"/>
              </a:defRPr>
            </a:lvl8pPr>
            <a:lvl9pPr lvl="8" rtl="0">
              <a:lnSpc>
                <a:spcPct val="100000"/>
              </a:lnSpc>
              <a:spcBef>
                <a:spcPts val="0"/>
              </a:spcBef>
              <a:spcAft>
                <a:spcPts val="0"/>
              </a:spcAft>
              <a:buSzPts val="2400"/>
              <a:buFont typeface="Rajdhani"/>
              <a:buNone/>
              <a:defRPr sz="3200" b="1">
                <a:latin typeface="Rajdhani"/>
                <a:ea typeface="Rajdhani"/>
                <a:cs typeface="Rajdhani"/>
                <a:sym typeface="Rajdhani"/>
              </a:defRPr>
            </a:lvl9pPr>
          </a:lstStyle>
          <a:p>
            <a:endParaRPr/>
          </a:p>
        </p:txBody>
      </p:sp>
      <p:sp>
        <p:nvSpPr>
          <p:cNvPr id="146" name="Google Shape;146;p13"/>
          <p:cNvSpPr txBox="1">
            <a:spLocks noGrp="1"/>
          </p:cNvSpPr>
          <p:nvPr>
            <p:ph type="title" idx="5" hasCustomPrompt="1"/>
          </p:nvPr>
        </p:nvSpPr>
        <p:spPr>
          <a:xfrm>
            <a:off x="1341084" y="4771384"/>
            <a:ext cx="1162000" cy="7636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3000"/>
              <a:buNone/>
              <a:defRPr sz="4267"/>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7" name="Google Shape;147;p13"/>
          <p:cNvSpPr txBox="1">
            <a:spLocks noGrp="1"/>
          </p:cNvSpPr>
          <p:nvPr>
            <p:ph type="subTitle" idx="6"/>
          </p:nvPr>
        </p:nvSpPr>
        <p:spPr>
          <a:xfrm>
            <a:off x="2807903" y="4771400"/>
            <a:ext cx="28128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Font typeface="Rajdhani"/>
              <a:buNone/>
              <a:defRPr sz="2667" b="1">
                <a:solidFill>
                  <a:schemeClr val="accent2"/>
                </a:solidFill>
                <a:latin typeface="Rajdhani"/>
                <a:ea typeface="Rajdhani"/>
                <a:cs typeface="Rajdhani"/>
                <a:sym typeface="Rajdhani"/>
              </a:defRPr>
            </a:lvl1pPr>
            <a:lvl2pPr lvl="1" rtl="0">
              <a:lnSpc>
                <a:spcPct val="100000"/>
              </a:lnSpc>
              <a:spcBef>
                <a:spcPts val="0"/>
              </a:spcBef>
              <a:spcAft>
                <a:spcPts val="0"/>
              </a:spcAft>
              <a:buSzPts val="2400"/>
              <a:buFont typeface="Rajdhani"/>
              <a:buNone/>
              <a:defRPr sz="3200" b="1">
                <a:latin typeface="Rajdhani"/>
                <a:ea typeface="Rajdhani"/>
                <a:cs typeface="Rajdhani"/>
                <a:sym typeface="Rajdhani"/>
              </a:defRPr>
            </a:lvl2pPr>
            <a:lvl3pPr lvl="2" rtl="0">
              <a:lnSpc>
                <a:spcPct val="100000"/>
              </a:lnSpc>
              <a:spcBef>
                <a:spcPts val="0"/>
              </a:spcBef>
              <a:spcAft>
                <a:spcPts val="0"/>
              </a:spcAft>
              <a:buSzPts val="2400"/>
              <a:buFont typeface="Rajdhani"/>
              <a:buNone/>
              <a:defRPr sz="3200" b="1">
                <a:latin typeface="Rajdhani"/>
                <a:ea typeface="Rajdhani"/>
                <a:cs typeface="Rajdhani"/>
                <a:sym typeface="Rajdhani"/>
              </a:defRPr>
            </a:lvl3pPr>
            <a:lvl4pPr lvl="3" rtl="0">
              <a:lnSpc>
                <a:spcPct val="100000"/>
              </a:lnSpc>
              <a:spcBef>
                <a:spcPts val="0"/>
              </a:spcBef>
              <a:spcAft>
                <a:spcPts val="0"/>
              </a:spcAft>
              <a:buSzPts val="2400"/>
              <a:buFont typeface="Rajdhani"/>
              <a:buNone/>
              <a:defRPr sz="3200" b="1">
                <a:latin typeface="Rajdhani"/>
                <a:ea typeface="Rajdhani"/>
                <a:cs typeface="Rajdhani"/>
                <a:sym typeface="Rajdhani"/>
              </a:defRPr>
            </a:lvl4pPr>
            <a:lvl5pPr lvl="4" rtl="0">
              <a:lnSpc>
                <a:spcPct val="100000"/>
              </a:lnSpc>
              <a:spcBef>
                <a:spcPts val="0"/>
              </a:spcBef>
              <a:spcAft>
                <a:spcPts val="0"/>
              </a:spcAft>
              <a:buSzPts val="2400"/>
              <a:buFont typeface="Rajdhani"/>
              <a:buNone/>
              <a:defRPr sz="3200" b="1">
                <a:latin typeface="Rajdhani"/>
                <a:ea typeface="Rajdhani"/>
                <a:cs typeface="Rajdhani"/>
                <a:sym typeface="Rajdhani"/>
              </a:defRPr>
            </a:lvl5pPr>
            <a:lvl6pPr lvl="5" rtl="0">
              <a:lnSpc>
                <a:spcPct val="100000"/>
              </a:lnSpc>
              <a:spcBef>
                <a:spcPts val="0"/>
              </a:spcBef>
              <a:spcAft>
                <a:spcPts val="0"/>
              </a:spcAft>
              <a:buSzPts val="2400"/>
              <a:buFont typeface="Rajdhani"/>
              <a:buNone/>
              <a:defRPr sz="3200" b="1">
                <a:latin typeface="Rajdhani"/>
                <a:ea typeface="Rajdhani"/>
                <a:cs typeface="Rajdhani"/>
                <a:sym typeface="Rajdhani"/>
              </a:defRPr>
            </a:lvl6pPr>
            <a:lvl7pPr lvl="6" rtl="0">
              <a:lnSpc>
                <a:spcPct val="100000"/>
              </a:lnSpc>
              <a:spcBef>
                <a:spcPts val="0"/>
              </a:spcBef>
              <a:spcAft>
                <a:spcPts val="0"/>
              </a:spcAft>
              <a:buSzPts val="2400"/>
              <a:buFont typeface="Rajdhani"/>
              <a:buNone/>
              <a:defRPr sz="3200" b="1">
                <a:latin typeface="Rajdhani"/>
                <a:ea typeface="Rajdhani"/>
                <a:cs typeface="Rajdhani"/>
                <a:sym typeface="Rajdhani"/>
              </a:defRPr>
            </a:lvl7pPr>
            <a:lvl8pPr lvl="7" rtl="0">
              <a:lnSpc>
                <a:spcPct val="100000"/>
              </a:lnSpc>
              <a:spcBef>
                <a:spcPts val="0"/>
              </a:spcBef>
              <a:spcAft>
                <a:spcPts val="0"/>
              </a:spcAft>
              <a:buSzPts val="2400"/>
              <a:buFont typeface="Rajdhani"/>
              <a:buNone/>
              <a:defRPr sz="3200" b="1">
                <a:latin typeface="Rajdhani"/>
                <a:ea typeface="Rajdhani"/>
                <a:cs typeface="Rajdhani"/>
                <a:sym typeface="Rajdhani"/>
              </a:defRPr>
            </a:lvl8pPr>
            <a:lvl9pPr lvl="8" rtl="0">
              <a:lnSpc>
                <a:spcPct val="100000"/>
              </a:lnSpc>
              <a:spcBef>
                <a:spcPts val="0"/>
              </a:spcBef>
              <a:spcAft>
                <a:spcPts val="0"/>
              </a:spcAft>
              <a:buSzPts val="2400"/>
              <a:buFont typeface="Rajdhani"/>
              <a:buNone/>
              <a:defRPr sz="3200" b="1">
                <a:latin typeface="Rajdhani"/>
                <a:ea typeface="Rajdhani"/>
                <a:cs typeface="Rajdhani"/>
                <a:sym typeface="Rajdhani"/>
              </a:defRPr>
            </a:lvl9pPr>
          </a:lstStyle>
          <a:p>
            <a:endParaRPr/>
          </a:p>
        </p:txBody>
      </p:sp>
      <p:sp>
        <p:nvSpPr>
          <p:cNvPr id="148" name="Google Shape;148;p13"/>
          <p:cNvSpPr txBox="1">
            <a:spLocks noGrp="1"/>
          </p:cNvSpPr>
          <p:nvPr>
            <p:ph type="title" idx="7" hasCustomPrompt="1"/>
          </p:nvPr>
        </p:nvSpPr>
        <p:spPr>
          <a:xfrm>
            <a:off x="6310117" y="1899851"/>
            <a:ext cx="1162000" cy="7636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3000"/>
              <a:buNone/>
              <a:defRPr sz="4267"/>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49" name="Google Shape;149;p13"/>
          <p:cNvSpPr txBox="1">
            <a:spLocks noGrp="1"/>
          </p:cNvSpPr>
          <p:nvPr>
            <p:ph type="subTitle" idx="8"/>
          </p:nvPr>
        </p:nvSpPr>
        <p:spPr>
          <a:xfrm>
            <a:off x="7776936" y="1899867"/>
            <a:ext cx="28128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Font typeface="Rajdhani"/>
              <a:buNone/>
              <a:defRPr sz="2667" b="1">
                <a:solidFill>
                  <a:schemeClr val="accent2"/>
                </a:solidFill>
                <a:latin typeface="Rajdhani"/>
                <a:ea typeface="Rajdhani"/>
                <a:cs typeface="Rajdhani"/>
                <a:sym typeface="Rajdhani"/>
              </a:defRPr>
            </a:lvl1pPr>
            <a:lvl2pPr lvl="1" rtl="0">
              <a:lnSpc>
                <a:spcPct val="100000"/>
              </a:lnSpc>
              <a:spcBef>
                <a:spcPts val="0"/>
              </a:spcBef>
              <a:spcAft>
                <a:spcPts val="0"/>
              </a:spcAft>
              <a:buSzPts val="2400"/>
              <a:buFont typeface="Rajdhani"/>
              <a:buNone/>
              <a:defRPr sz="3200" b="1">
                <a:latin typeface="Rajdhani"/>
                <a:ea typeface="Rajdhani"/>
                <a:cs typeface="Rajdhani"/>
                <a:sym typeface="Rajdhani"/>
              </a:defRPr>
            </a:lvl2pPr>
            <a:lvl3pPr lvl="2" rtl="0">
              <a:lnSpc>
                <a:spcPct val="100000"/>
              </a:lnSpc>
              <a:spcBef>
                <a:spcPts val="0"/>
              </a:spcBef>
              <a:spcAft>
                <a:spcPts val="0"/>
              </a:spcAft>
              <a:buSzPts val="2400"/>
              <a:buFont typeface="Rajdhani"/>
              <a:buNone/>
              <a:defRPr sz="3200" b="1">
                <a:latin typeface="Rajdhani"/>
                <a:ea typeface="Rajdhani"/>
                <a:cs typeface="Rajdhani"/>
                <a:sym typeface="Rajdhani"/>
              </a:defRPr>
            </a:lvl3pPr>
            <a:lvl4pPr lvl="3" rtl="0">
              <a:lnSpc>
                <a:spcPct val="100000"/>
              </a:lnSpc>
              <a:spcBef>
                <a:spcPts val="0"/>
              </a:spcBef>
              <a:spcAft>
                <a:spcPts val="0"/>
              </a:spcAft>
              <a:buSzPts val="2400"/>
              <a:buFont typeface="Rajdhani"/>
              <a:buNone/>
              <a:defRPr sz="3200" b="1">
                <a:latin typeface="Rajdhani"/>
                <a:ea typeface="Rajdhani"/>
                <a:cs typeface="Rajdhani"/>
                <a:sym typeface="Rajdhani"/>
              </a:defRPr>
            </a:lvl4pPr>
            <a:lvl5pPr lvl="4" rtl="0">
              <a:lnSpc>
                <a:spcPct val="100000"/>
              </a:lnSpc>
              <a:spcBef>
                <a:spcPts val="0"/>
              </a:spcBef>
              <a:spcAft>
                <a:spcPts val="0"/>
              </a:spcAft>
              <a:buSzPts val="2400"/>
              <a:buFont typeface="Rajdhani"/>
              <a:buNone/>
              <a:defRPr sz="3200" b="1">
                <a:latin typeface="Rajdhani"/>
                <a:ea typeface="Rajdhani"/>
                <a:cs typeface="Rajdhani"/>
                <a:sym typeface="Rajdhani"/>
              </a:defRPr>
            </a:lvl5pPr>
            <a:lvl6pPr lvl="5" rtl="0">
              <a:lnSpc>
                <a:spcPct val="100000"/>
              </a:lnSpc>
              <a:spcBef>
                <a:spcPts val="0"/>
              </a:spcBef>
              <a:spcAft>
                <a:spcPts val="0"/>
              </a:spcAft>
              <a:buSzPts val="2400"/>
              <a:buFont typeface="Rajdhani"/>
              <a:buNone/>
              <a:defRPr sz="3200" b="1">
                <a:latin typeface="Rajdhani"/>
                <a:ea typeface="Rajdhani"/>
                <a:cs typeface="Rajdhani"/>
                <a:sym typeface="Rajdhani"/>
              </a:defRPr>
            </a:lvl6pPr>
            <a:lvl7pPr lvl="6" rtl="0">
              <a:lnSpc>
                <a:spcPct val="100000"/>
              </a:lnSpc>
              <a:spcBef>
                <a:spcPts val="0"/>
              </a:spcBef>
              <a:spcAft>
                <a:spcPts val="0"/>
              </a:spcAft>
              <a:buSzPts val="2400"/>
              <a:buFont typeface="Rajdhani"/>
              <a:buNone/>
              <a:defRPr sz="3200" b="1">
                <a:latin typeface="Rajdhani"/>
                <a:ea typeface="Rajdhani"/>
                <a:cs typeface="Rajdhani"/>
                <a:sym typeface="Rajdhani"/>
              </a:defRPr>
            </a:lvl7pPr>
            <a:lvl8pPr lvl="7" rtl="0">
              <a:lnSpc>
                <a:spcPct val="100000"/>
              </a:lnSpc>
              <a:spcBef>
                <a:spcPts val="0"/>
              </a:spcBef>
              <a:spcAft>
                <a:spcPts val="0"/>
              </a:spcAft>
              <a:buSzPts val="2400"/>
              <a:buFont typeface="Rajdhani"/>
              <a:buNone/>
              <a:defRPr sz="3200" b="1">
                <a:latin typeface="Rajdhani"/>
                <a:ea typeface="Rajdhani"/>
                <a:cs typeface="Rajdhani"/>
                <a:sym typeface="Rajdhani"/>
              </a:defRPr>
            </a:lvl8pPr>
            <a:lvl9pPr lvl="8" rtl="0">
              <a:lnSpc>
                <a:spcPct val="100000"/>
              </a:lnSpc>
              <a:spcBef>
                <a:spcPts val="0"/>
              </a:spcBef>
              <a:spcAft>
                <a:spcPts val="0"/>
              </a:spcAft>
              <a:buSzPts val="2400"/>
              <a:buFont typeface="Rajdhani"/>
              <a:buNone/>
              <a:defRPr sz="3200" b="1">
                <a:latin typeface="Rajdhani"/>
                <a:ea typeface="Rajdhani"/>
                <a:cs typeface="Rajdhani"/>
                <a:sym typeface="Rajdhani"/>
              </a:defRPr>
            </a:lvl9pPr>
          </a:lstStyle>
          <a:p>
            <a:endParaRPr/>
          </a:p>
        </p:txBody>
      </p:sp>
      <p:sp>
        <p:nvSpPr>
          <p:cNvPr id="150" name="Google Shape;150;p13"/>
          <p:cNvSpPr txBox="1">
            <a:spLocks noGrp="1"/>
          </p:cNvSpPr>
          <p:nvPr>
            <p:ph type="title" idx="9" hasCustomPrompt="1"/>
          </p:nvPr>
        </p:nvSpPr>
        <p:spPr>
          <a:xfrm>
            <a:off x="6310117" y="3335617"/>
            <a:ext cx="1162000" cy="7636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3000"/>
              <a:buNone/>
              <a:defRPr sz="4267"/>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51" name="Google Shape;151;p13"/>
          <p:cNvSpPr txBox="1">
            <a:spLocks noGrp="1"/>
          </p:cNvSpPr>
          <p:nvPr>
            <p:ph type="subTitle" idx="13"/>
          </p:nvPr>
        </p:nvSpPr>
        <p:spPr>
          <a:xfrm>
            <a:off x="7776936" y="3335633"/>
            <a:ext cx="28128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Font typeface="Rajdhani"/>
              <a:buNone/>
              <a:defRPr sz="2667" b="1">
                <a:solidFill>
                  <a:schemeClr val="accent2"/>
                </a:solidFill>
                <a:latin typeface="Rajdhani"/>
                <a:ea typeface="Rajdhani"/>
                <a:cs typeface="Rajdhani"/>
                <a:sym typeface="Rajdhani"/>
              </a:defRPr>
            </a:lvl1pPr>
            <a:lvl2pPr lvl="1" rtl="0">
              <a:lnSpc>
                <a:spcPct val="100000"/>
              </a:lnSpc>
              <a:spcBef>
                <a:spcPts val="0"/>
              </a:spcBef>
              <a:spcAft>
                <a:spcPts val="0"/>
              </a:spcAft>
              <a:buSzPts val="2400"/>
              <a:buFont typeface="Rajdhani"/>
              <a:buNone/>
              <a:defRPr sz="3200" b="1">
                <a:latin typeface="Rajdhani"/>
                <a:ea typeface="Rajdhani"/>
                <a:cs typeface="Rajdhani"/>
                <a:sym typeface="Rajdhani"/>
              </a:defRPr>
            </a:lvl2pPr>
            <a:lvl3pPr lvl="2" rtl="0">
              <a:lnSpc>
                <a:spcPct val="100000"/>
              </a:lnSpc>
              <a:spcBef>
                <a:spcPts val="0"/>
              </a:spcBef>
              <a:spcAft>
                <a:spcPts val="0"/>
              </a:spcAft>
              <a:buSzPts val="2400"/>
              <a:buFont typeface="Rajdhani"/>
              <a:buNone/>
              <a:defRPr sz="3200" b="1">
                <a:latin typeface="Rajdhani"/>
                <a:ea typeface="Rajdhani"/>
                <a:cs typeface="Rajdhani"/>
                <a:sym typeface="Rajdhani"/>
              </a:defRPr>
            </a:lvl3pPr>
            <a:lvl4pPr lvl="3" rtl="0">
              <a:lnSpc>
                <a:spcPct val="100000"/>
              </a:lnSpc>
              <a:spcBef>
                <a:spcPts val="0"/>
              </a:spcBef>
              <a:spcAft>
                <a:spcPts val="0"/>
              </a:spcAft>
              <a:buSzPts val="2400"/>
              <a:buFont typeface="Rajdhani"/>
              <a:buNone/>
              <a:defRPr sz="3200" b="1">
                <a:latin typeface="Rajdhani"/>
                <a:ea typeface="Rajdhani"/>
                <a:cs typeface="Rajdhani"/>
                <a:sym typeface="Rajdhani"/>
              </a:defRPr>
            </a:lvl4pPr>
            <a:lvl5pPr lvl="4" rtl="0">
              <a:lnSpc>
                <a:spcPct val="100000"/>
              </a:lnSpc>
              <a:spcBef>
                <a:spcPts val="0"/>
              </a:spcBef>
              <a:spcAft>
                <a:spcPts val="0"/>
              </a:spcAft>
              <a:buSzPts val="2400"/>
              <a:buFont typeface="Rajdhani"/>
              <a:buNone/>
              <a:defRPr sz="3200" b="1">
                <a:latin typeface="Rajdhani"/>
                <a:ea typeface="Rajdhani"/>
                <a:cs typeface="Rajdhani"/>
                <a:sym typeface="Rajdhani"/>
              </a:defRPr>
            </a:lvl5pPr>
            <a:lvl6pPr lvl="5" rtl="0">
              <a:lnSpc>
                <a:spcPct val="100000"/>
              </a:lnSpc>
              <a:spcBef>
                <a:spcPts val="0"/>
              </a:spcBef>
              <a:spcAft>
                <a:spcPts val="0"/>
              </a:spcAft>
              <a:buSzPts val="2400"/>
              <a:buFont typeface="Rajdhani"/>
              <a:buNone/>
              <a:defRPr sz="3200" b="1">
                <a:latin typeface="Rajdhani"/>
                <a:ea typeface="Rajdhani"/>
                <a:cs typeface="Rajdhani"/>
                <a:sym typeface="Rajdhani"/>
              </a:defRPr>
            </a:lvl6pPr>
            <a:lvl7pPr lvl="6" rtl="0">
              <a:lnSpc>
                <a:spcPct val="100000"/>
              </a:lnSpc>
              <a:spcBef>
                <a:spcPts val="0"/>
              </a:spcBef>
              <a:spcAft>
                <a:spcPts val="0"/>
              </a:spcAft>
              <a:buSzPts val="2400"/>
              <a:buFont typeface="Rajdhani"/>
              <a:buNone/>
              <a:defRPr sz="3200" b="1">
                <a:latin typeface="Rajdhani"/>
                <a:ea typeface="Rajdhani"/>
                <a:cs typeface="Rajdhani"/>
                <a:sym typeface="Rajdhani"/>
              </a:defRPr>
            </a:lvl7pPr>
            <a:lvl8pPr lvl="7" rtl="0">
              <a:lnSpc>
                <a:spcPct val="100000"/>
              </a:lnSpc>
              <a:spcBef>
                <a:spcPts val="0"/>
              </a:spcBef>
              <a:spcAft>
                <a:spcPts val="0"/>
              </a:spcAft>
              <a:buSzPts val="2400"/>
              <a:buFont typeface="Rajdhani"/>
              <a:buNone/>
              <a:defRPr sz="3200" b="1">
                <a:latin typeface="Rajdhani"/>
                <a:ea typeface="Rajdhani"/>
                <a:cs typeface="Rajdhani"/>
                <a:sym typeface="Rajdhani"/>
              </a:defRPr>
            </a:lvl8pPr>
            <a:lvl9pPr lvl="8" rtl="0">
              <a:lnSpc>
                <a:spcPct val="100000"/>
              </a:lnSpc>
              <a:spcBef>
                <a:spcPts val="0"/>
              </a:spcBef>
              <a:spcAft>
                <a:spcPts val="0"/>
              </a:spcAft>
              <a:buSzPts val="2400"/>
              <a:buFont typeface="Rajdhani"/>
              <a:buNone/>
              <a:defRPr sz="3200" b="1">
                <a:latin typeface="Rajdhani"/>
                <a:ea typeface="Rajdhani"/>
                <a:cs typeface="Rajdhani"/>
                <a:sym typeface="Rajdhani"/>
              </a:defRPr>
            </a:lvl9pPr>
          </a:lstStyle>
          <a:p>
            <a:endParaRPr/>
          </a:p>
        </p:txBody>
      </p:sp>
      <p:sp>
        <p:nvSpPr>
          <p:cNvPr id="152" name="Google Shape;152;p13"/>
          <p:cNvSpPr txBox="1">
            <a:spLocks noGrp="1"/>
          </p:cNvSpPr>
          <p:nvPr>
            <p:ph type="title" idx="14" hasCustomPrompt="1"/>
          </p:nvPr>
        </p:nvSpPr>
        <p:spPr>
          <a:xfrm>
            <a:off x="6310117" y="4771384"/>
            <a:ext cx="1162000" cy="7636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SzPts val="3000"/>
              <a:buNone/>
              <a:defRPr sz="4267"/>
            </a:lvl1pPr>
            <a:lvl2pPr lvl="1" rtl="0">
              <a:spcBef>
                <a:spcPts val="0"/>
              </a:spcBef>
              <a:spcAft>
                <a:spcPts val="0"/>
              </a:spcAft>
              <a:buSzPts val="3000"/>
              <a:buNone/>
              <a:defRPr sz="4000"/>
            </a:lvl2pPr>
            <a:lvl3pPr lvl="2" rtl="0">
              <a:spcBef>
                <a:spcPts val="0"/>
              </a:spcBef>
              <a:spcAft>
                <a:spcPts val="0"/>
              </a:spcAft>
              <a:buSzPts val="3000"/>
              <a:buNone/>
              <a:defRPr sz="4000"/>
            </a:lvl3pPr>
            <a:lvl4pPr lvl="3" rtl="0">
              <a:spcBef>
                <a:spcPts val="0"/>
              </a:spcBef>
              <a:spcAft>
                <a:spcPts val="0"/>
              </a:spcAft>
              <a:buSzPts val="3000"/>
              <a:buNone/>
              <a:defRPr sz="4000"/>
            </a:lvl4pPr>
            <a:lvl5pPr lvl="4" rtl="0">
              <a:spcBef>
                <a:spcPts val="0"/>
              </a:spcBef>
              <a:spcAft>
                <a:spcPts val="0"/>
              </a:spcAft>
              <a:buSzPts val="3000"/>
              <a:buNone/>
              <a:defRPr sz="4000"/>
            </a:lvl5pPr>
            <a:lvl6pPr lvl="5" rtl="0">
              <a:spcBef>
                <a:spcPts val="0"/>
              </a:spcBef>
              <a:spcAft>
                <a:spcPts val="0"/>
              </a:spcAft>
              <a:buSzPts val="3000"/>
              <a:buNone/>
              <a:defRPr sz="4000"/>
            </a:lvl6pPr>
            <a:lvl7pPr lvl="6" rtl="0">
              <a:spcBef>
                <a:spcPts val="0"/>
              </a:spcBef>
              <a:spcAft>
                <a:spcPts val="0"/>
              </a:spcAft>
              <a:buSzPts val="3000"/>
              <a:buNone/>
              <a:defRPr sz="4000"/>
            </a:lvl7pPr>
            <a:lvl8pPr lvl="7" rtl="0">
              <a:spcBef>
                <a:spcPts val="0"/>
              </a:spcBef>
              <a:spcAft>
                <a:spcPts val="0"/>
              </a:spcAft>
              <a:buSzPts val="3000"/>
              <a:buNone/>
              <a:defRPr sz="4000"/>
            </a:lvl8pPr>
            <a:lvl9pPr lvl="8" rtl="0">
              <a:spcBef>
                <a:spcPts val="0"/>
              </a:spcBef>
              <a:spcAft>
                <a:spcPts val="0"/>
              </a:spcAft>
              <a:buSzPts val="3000"/>
              <a:buNone/>
              <a:defRPr sz="4000"/>
            </a:lvl9pPr>
          </a:lstStyle>
          <a:p>
            <a:r>
              <a:t>xx%</a:t>
            </a:r>
          </a:p>
        </p:txBody>
      </p:sp>
      <p:sp>
        <p:nvSpPr>
          <p:cNvPr id="153" name="Google Shape;153;p13"/>
          <p:cNvSpPr txBox="1">
            <a:spLocks noGrp="1"/>
          </p:cNvSpPr>
          <p:nvPr>
            <p:ph type="subTitle" idx="15"/>
          </p:nvPr>
        </p:nvSpPr>
        <p:spPr>
          <a:xfrm>
            <a:off x="7776936" y="4771400"/>
            <a:ext cx="2812800" cy="763600"/>
          </a:xfrm>
          <a:prstGeom prst="rect">
            <a:avLst/>
          </a:prstGeom>
        </p:spPr>
        <p:txBody>
          <a:bodyPr spcFirstLastPara="1" wrap="square" lIns="91425" tIns="91425" rIns="91425" bIns="91425" anchor="ctr" anchorCtr="0">
            <a:noAutofit/>
          </a:bodyPr>
          <a:lstStyle>
            <a:lvl1pPr lvl="0" rtl="0">
              <a:spcBef>
                <a:spcPts val="0"/>
              </a:spcBef>
              <a:spcAft>
                <a:spcPts val="0"/>
              </a:spcAft>
              <a:buSzPts val="2400"/>
              <a:buFont typeface="Rajdhani"/>
              <a:buNone/>
              <a:defRPr sz="2667" b="1">
                <a:solidFill>
                  <a:schemeClr val="accent2"/>
                </a:solidFill>
                <a:latin typeface="Rajdhani"/>
                <a:ea typeface="Rajdhani"/>
                <a:cs typeface="Rajdhani"/>
                <a:sym typeface="Rajdhani"/>
              </a:defRPr>
            </a:lvl1pPr>
            <a:lvl2pPr lvl="1" rtl="0">
              <a:lnSpc>
                <a:spcPct val="100000"/>
              </a:lnSpc>
              <a:spcBef>
                <a:spcPts val="0"/>
              </a:spcBef>
              <a:spcAft>
                <a:spcPts val="0"/>
              </a:spcAft>
              <a:buSzPts val="2400"/>
              <a:buFont typeface="Rajdhani"/>
              <a:buNone/>
              <a:defRPr sz="3200" b="1">
                <a:latin typeface="Rajdhani"/>
                <a:ea typeface="Rajdhani"/>
                <a:cs typeface="Rajdhani"/>
                <a:sym typeface="Rajdhani"/>
              </a:defRPr>
            </a:lvl2pPr>
            <a:lvl3pPr lvl="2" rtl="0">
              <a:lnSpc>
                <a:spcPct val="100000"/>
              </a:lnSpc>
              <a:spcBef>
                <a:spcPts val="0"/>
              </a:spcBef>
              <a:spcAft>
                <a:spcPts val="0"/>
              </a:spcAft>
              <a:buSzPts val="2400"/>
              <a:buFont typeface="Rajdhani"/>
              <a:buNone/>
              <a:defRPr sz="3200" b="1">
                <a:latin typeface="Rajdhani"/>
                <a:ea typeface="Rajdhani"/>
                <a:cs typeface="Rajdhani"/>
                <a:sym typeface="Rajdhani"/>
              </a:defRPr>
            </a:lvl3pPr>
            <a:lvl4pPr lvl="3" rtl="0">
              <a:lnSpc>
                <a:spcPct val="100000"/>
              </a:lnSpc>
              <a:spcBef>
                <a:spcPts val="0"/>
              </a:spcBef>
              <a:spcAft>
                <a:spcPts val="0"/>
              </a:spcAft>
              <a:buSzPts val="2400"/>
              <a:buFont typeface="Rajdhani"/>
              <a:buNone/>
              <a:defRPr sz="3200" b="1">
                <a:latin typeface="Rajdhani"/>
                <a:ea typeface="Rajdhani"/>
                <a:cs typeface="Rajdhani"/>
                <a:sym typeface="Rajdhani"/>
              </a:defRPr>
            </a:lvl4pPr>
            <a:lvl5pPr lvl="4" rtl="0">
              <a:lnSpc>
                <a:spcPct val="100000"/>
              </a:lnSpc>
              <a:spcBef>
                <a:spcPts val="0"/>
              </a:spcBef>
              <a:spcAft>
                <a:spcPts val="0"/>
              </a:spcAft>
              <a:buSzPts val="2400"/>
              <a:buFont typeface="Rajdhani"/>
              <a:buNone/>
              <a:defRPr sz="3200" b="1">
                <a:latin typeface="Rajdhani"/>
                <a:ea typeface="Rajdhani"/>
                <a:cs typeface="Rajdhani"/>
                <a:sym typeface="Rajdhani"/>
              </a:defRPr>
            </a:lvl5pPr>
            <a:lvl6pPr lvl="5" rtl="0">
              <a:lnSpc>
                <a:spcPct val="100000"/>
              </a:lnSpc>
              <a:spcBef>
                <a:spcPts val="0"/>
              </a:spcBef>
              <a:spcAft>
                <a:spcPts val="0"/>
              </a:spcAft>
              <a:buSzPts val="2400"/>
              <a:buFont typeface="Rajdhani"/>
              <a:buNone/>
              <a:defRPr sz="3200" b="1">
                <a:latin typeface="Rajdhani"/>
                <a:ea typeface="Rajdhani"/>
                <a:cs typeface="Rajdhani"/>
                <a:sym typeface="Rajdhani"/>
              </a:defRPr>
            </a:lvl6pPr>
            <a:lvl7pPr lvl="6" rtl="0">
              <a:lnSpc>
                <a:spcPct val="100000"/>
              </a:lnSpc>
              <a:spcBef>
                <a:spcPts val="0"/>
              </a:spcBef>
              <a:spcAft>
                <a:spcPts val="0"/>
              </a:spcAft>
              <a:buSzPts val="2400"/>
              <a:buFont typeface="Rajdhani"/>
              <a:buNone/>
              <a:defRPr sz="3200" b="1">
                <a:latin typeface="Rajdhani"/>
                <a:ea typeface="Rajdhani"/>
                <a:cs typeface="Rajdhani"/>
                <a:sym typeface="Rajdhani"/>
              </a:defRPr>
            </a:lvl7pPr>
            <a:lvl8pPr lvl="7" rtl="0">
              <a:lnSpc>
                <a:spcPct val="100000"/>
              </a:lnSpc>
              <a:spcBef>
                <a:spcPts val="0"/>
              </a:spcBef>
              <a:spcAft>
                <a:spcPts val="0"/>
              </a:spcAft>
              <a:buSzPts val="2400"/>
              <a:buFont typeface="Rajdhani"/>
              <a:buNone/>
              <a:defRPr sz="3200" b="1">
                <a:latin typeface="Rajdhani"/>
                <a:ea typeface="Rajdhani"/>
                <a:cs typeface="Rajdhani"/>
                <a:sym typeface="Rajdhani"/>
              </a:defRPr>
            </a:lvl8pPr>
            <a:lvl9pPr lvl="8" rtl="0">
              <a:lnSpc>
                <a:spcPct val="100000"/>
              </a:lnSpc>
              <a:spcBef>
                <a:spcPts val="0"/>
              </a:spcBef>
              <a:spcAft>
                <a:spcPts val="0"/>
              </a:spcAft>
              <a:buSzPts val="2400"/>
              <a:buFont typeface="Rajdhani"/>
              <a:buNone/>
              <a:defRPr sz="3200" b="1">
                <a:latin typeface="Rajdhani"/>
                <a:ea typeface="Rajdhani"/>
                <a:cs typeface="Rajdhani"/>
                <a:sym typeface="Rajdhani"/>
              </a:defRPr>
            </a:lvl9pPr>
          </a:lstStyle>
          <a:p>
            <a:endParaRPr/>
          </a:p>
        </p:txBody>
      </p:sp>
      <p:grpSp>
        <p:nvGrpSpPr>
          <p:cNvPr id="154" name="Google Shape;154;p13"/>
          <p:cNvGrpSpPr/>
          <p:nvPr/>
        </p:nvGrpSpPr>
        <p:grpSpPr>
          <a:xfrm rot="-5400000">
            <a:off x="9638957" y="5640470"/>
            <a:ext cx="874473" cy="1818359"/>
            <a:chOff x="-164106" y="3835091"/>
            <a:chExt cx="655855" cy="1363769"/>
          </a:xfrm>
        </p:grpSpPr>
        <p:sp>
          <p:nvSpPr>
            <p:cNvPr id="155" name="Google Shape;155;p13"/>
            <p:cNvSpPr/>
            <p:nvPr/>
          </p:nvSpPr>
          <p:spPr>
            <a:xfrm rot="5400000">
              <a:off x="-365942" y="4341168"/>
              <a:ext cx="1223637" cy="491747"/>
            </a:xfrm>
            <a:custGeom>
              <a:avLst/>
              <a:gdLst/>
              <a:ahLst/>
              <a:cxnLst/>
              <a:rect l="l" t="t" r="r" b="b"/>
              <a:pathLst>
                <a:path w="57441" h="23084" extrusionOk="0">
                  <a:moveTo>
                    <a:pt x="28720" y="1"/>
                  </a:moveTo>
                  <a:cubicBezTo>
                    <a:pt x="14673" y="1"/>
                    <a:pt x="2895" y="9904"/>
                    <a:pt x="1" y="23083"/>
                  </a:cubicBezTo>
                  <a:lnTo>
                    <a:pt x="199" y="23083"/>
                  </a:lnTo>
                  <a:cubicBezTo>
                    <a:pt x="3094" y="9996"/>
                    <a:pt x="14779" y="199"/>
                    <a:pt x="28720" y="199"/>
                  </a:cubicBezTo>
                  <a:cubicBezTo>
                    <a:pt x="42661" y="199"/>
                    <a:pt x="54362" y="9996"/>
                    <a:pt x="57257" y="23083"/>
                  </a:cubicBezTo>
                  <a:lnTo>
                    <a:pt x="57440" y="23083"/>
                  </a:lnTo>
                  <a:cubicBezTo>
                    <a:pt x="54545" y="9889"/>
                    <a:pt x="42753" y="1"/>
                    <a:pt x="28720" y="1"/>
                  </a:cubicBezTo>
                  <a:close/>
                </a:path>
              </a:pathLst>
            </a:custGeom>
            <a:noFill/>
            <a:ln w="9525" cap="flat" cmpd="sng">
              <a:solidFill>
                <a:schemeClr val="accent1"/>
              </a:solidFill>
              <a:prstDash val="solid"/>
              <a:miter lim="1523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56" name="Google Shape;156;p13"/>
            <p:cNvSpPr/>
            <p:nvPr/>
          </p:nvSpPr>
          <p:spPr>
            <a:xfrm rot="-5400000">
              <a:off x="-164106" y="3835091"/>
              <a:ext cx="487809" cy="487809"/>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gradFill>
              <a:gsLst>
                <a:gs pos="0">
                  <a:schemeClr val="lt1"/>
                </a:gs>
                <a:gs pos="100000">
                  <a:schemeClr val="dk2"/>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157" name="Google Shape;157;p13"/>
          <p:cNvSpPr/>
          <p:nvPr/>
        </p:nvSpPr>
        <p:spPr>
          <a:xfrm rot="1031177">
            <a:off x="-825148" y="-1096247"/>
            <a:ext cx="4534799" cy="2366396"/>
          </a:xfrm>
          <a:custGeom>
            <a:avLst/>
            <a:gdLst/>
            <a:ahLst/>
            <a:cxnLst/>
            <a:rect l="l" t="t" r="r" b="b"/>
            <a:pathLst>
              <a:path w="65331" h="32526" extrusionOk="0">
                <a:moveTo>
                  <a:pt x="65208" y="0"/>
                </a:moveTo>
                <a:cubicBezTo>
                  <a:pt x="62847" y="76"/>
                  <a:pt x="60546" y="838"/>
                  <a:pt x="58398" y="1752"/>
                </a:cubicBezTo>
                <a:cubicBezTo>
                  <a:pt x="55884" y="2834"/>
                  <a:pt x="53507" y="4205"/>
                  <a:pt x="51252" y="5759"/>
                </a:cubicBezTo>
                <a:cubicBezTo>
                  <a:pt x="49256" y="7130"/>
                  <a:pt x="47337" y="8654"/>
                  <a:pt x="45600" y="10376"/>
                </a:cubicBezTo>
                <a:cubicBezTo>
                  <a:pt x="43406" y="12539"/>
                  <a:pt x="41364" y="14870"/>
                  <a:pt x="39216" y="17095"/>
                </a:cubicBezTo>
                <a:cubicBezTo>
                  <a:pt x="37128" y="19243"/>
                  <a:pt x="34935" y="21269"/>
                  <a:pt x="32451" y="22961"/>
                </a:cubicBezTo>
                <a:cubicBezTo>
                  <a:pt x="31430" y="23661"/>
                  <a:pt x="30394" y="24408"/>
                  <a:pt x="29358" y="25109"/>
                </a:cubicBezTo>
                <a:cubicBezTo>
                  <a:pt x="25961" y="27364"/>
                  <a:pt x="22350" y="29268"/>
                  <a:pt x="18480" y="30563"/>
                </a:cubicBezTo>
                <a:cubicBezTo>
                  <a:pt x="14914" y="31759"/>
                  <a:pt x="11176" y="32391"/>
                  <a:pt x="7428" y="32391"/>
                </a:cubicBezTo>
                <a:cubicBezTo>
                  <a:pt x="5730" y="32391"/>
                  <a:pt x="4031" y="32261"/>
                  <a:pt x="2345" y="31995"/>
                </a:cubicBezTo>
                <a:cubicBezTo>
                  <a:pt x="1598" y="31874"/>
                  <a:pt x="882" y="31721"/>
                  <a:pt x="136" y="31569"/>
                </a:cubicBezTo>
                <a:cubicBezTo>
                  <a:pt x="120" y="31560"/>
                  <a:pt x="107" y="31556"/>
                  <a:pt x="94" y="31556"/>
                </a:cubicBezTo>
                <a:cubicBezTo>
                  <a:pt x="19" y="31556"/>
                  <a:pt x="1" y="31693"/>
                  <a:pt x="105" y="31706"/>
                </a:cubicBezTo>
                <a:cubicBezTo>
                  <a:pt x="2546" y="32255"/>
                  <a:pt x="5028" y="32525"/>
                  <a:pt x="7506" y="32525"/>
                </a:cubicBezTo>
                <a:cubicBezTo>
                  <a:pt x="10534" y="32525"/>
                  <a:pt x="13558" y="32121"/>
                  <a:pt x="16499" y="31325"/>
                </a:cubicBezTo>
                <a:cubicBezTo>
                  <a:pt x="20628" y="30198"/>
                  <a:pt x="24559" y="28354"/>
                  <a:pt x="28170" y="26069"/>
                </a:cubicBezTo>
                <a:cubicBezTo>
                  <a:pt x="29404" y="25292"/>
                  <a:pt x="30592" y="24469"/>
                  <a:pt x="31796" y="23631"/>
                </a:cubicBezTo>
                <a:cubicBezTo>
                  <a:pt x="32436" y="23174"/>
                  <a:pt x="33091" y="22732"/>
                  <a:pt x="33731" y="22260"/>
                </a:cubicBezTo>
                <a:cubicBezTo>
                  <a:pt x="34950" y="21346"/>
                  <a:pt x="36092" y="20355"/>
                  <a:pt x="37205" y="19319"/>
                </a:cubicBezTo>
                <a:cubicBezTo>
                  <a:pt x="41395" y="15388"/>
                  <a:pt x="44899" y="10741"/>
                  <a:pt x="49485" y="7252"/>
                </a:cubicBezTo>
                <a:cubicBezTo>
                  <a:pt x="51648" y="5607"/>
                  <a:pt x="53964" y="4129"/>
                  <a:pt x="56371" y="2895"/>
                </a:cubicBezTo>
                <a:cubicBezTo>
                  <a:pt x="58642" y="1722"/>
                  <a:pt x="61064" y="716"/>
                  <a:pt x="63593" y="320"/>
                </a:cubicBezTo>
                <a:cubicBezTo>
                  <a:pt x="64127" y="229"/>
                  <a:pt x="64675" y="183"/>
                  <a:pt x="65208" y="168"/>
                </a:cubicBezTo>
                <a:cubicBezTo>
                  <a:pt x="65330" y="168"/>
                  <a:pt x="65330" y="0"/>
                  <a:pt x="65208" y="0"/>
                </a:cubicBezTo>
                <a:close/>
              </a:path>
            </a:pathLst>
          </a:custGeom>
          <a:solidFill>
            <a:schemeClr val="accent1"/>
          </a:solidFill>
          <a:ln w="9525" cap="flat" cmpd="sng">
            <a:solidFill>
              <a:schemeClr val="accent1"/>
            </a:solidFill>
            <a:prstDash val="solid"/>
            <a:round/>
            <a:headEnd type="none" w="sm" len="sm"/>
            <a:tailEnd type="none" w="sm" len="sm"/>
          </a:ln>
        </p:spPr>
        <p:txBody>
          <a:bodyPr spcFirstLastPara="1" wrap="square" lIns="121900" tIns="121900" rIns="121900" bIns="121900" anchor="ctr" anchorCtr="0">
            <a:noAutofit/>
          </a:bodyPr>
          <a:lstStyle/>
          <a:p>
            <a:pPr marL="0" lvl="0" indent="0" algn="l" rtl="0">
              <a:spcBef>
                <a:spcPts val="0"/>
              </a:spcBef>
              <a:spcAft>
                <a:spcPts val="0"/>
              </a:spcAft>
              <a:buNone/>
            </a:pPr>
            <a:endParaRPr sz="2400"/>
          </a:p>
        </p:txBody>
      </p:sp>
      <p:grpSp>
        <p:nvGrpSpPr>
          <p:cNvPr id="158" name="Google Shape;158;p13"/>
          <p:cNvGrpSpPr/>
          <p:nvPr/>
        </p:nvGrpSpPr>
        <p:grpSpPr>
          <a:xfrm>
            <a:off x="7395841" y="220797"/>
            <a:ext cx="277256" cy="352863"/>
            <a:chOff x="3467806" y="-877553"/>
            <a:chExt cx="207942" cy="264647"/>
          </a:xfrm>
        </p:grpSpPr>
        <p:sp>
          <p:nvSpPr>
            <p:cNvPr id="159" name="Google Shape;159;p13"/>
            <p:cNvSpPr/>
            <p:nvPr/>
          </p:nvSpPr>
          <p:spPr>
            <a:xfrm>
              <a:off x="3467806" y="-722056"/>
              <a:ext cx="109150" cy="109150"/>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0" name="Google Shape;160;p13"/>
            <p:cNvSpPr/>
            <p:nvPr/>
          </p:nvSpPr>
          <p:spPr>
            <a:xfrm>
              <a:off x="3624303" y="-877553"/>
              <a:ext cx="51446" cy="51446"/>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61" name="Google Shape;161;p13"/>
          <p:cNvGrpSpPr/>
          <p:nvPr/>
        </p:nvGrpSpPr>
        <p:grpSpPr>
          <a:xfrm rot="2063642">
            <a:off x="3538183" y="6209127"/>
            <a:ext cx="649023" cy="595531"/>
            <a:chOff x="608230" y="2788799"/>
            <a:chExt cx="486751" cy="446633"/>
          </a:xfrm>
        </p:grpSpPr>
        <p:sp>
          <p:nvSpPr>
            <p:cNvPr id="162" name="Google Shape;162;p13"/>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3" name="Google Shape;163;p13"/>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64" name="Google Shape;164;p13"/>
          <p:cNvGrpSpPr/>
          <p:nvPr/>
        </p:nvGrpSpPr>
        <p:grpSpPr>
          <a:xfrm rot="5400000">
            <a:off x="506874" y="6044996"/>
            <a:ext cx="1150583" cy="1474929"/>
            <a:chOff x="380155" y="151246"/>
            <a:chExt cx="862937" cy="1106197"/>
          </a:xfrm>
        </p:grpSpPr>
        <p:grpSp>
          <p:nvGrpSpPr>
            <p:cNvPr id="165" name="Google Shape;165;p13"/>
            <p:cNvGrpSpPr/>
            <p:nvPr/>
          </p:nvGrpSpPr>
          <p:grpSpPr>
            <a:xfrm>
              <a:off x="380155" y="151246"/>
              <a:ext cx="862937" cy="489364"/>
              <a:chOff x="380155" y="151246"/>
              <a:chExt cx="862937" cy="489364"/>
            </a:xfrm>
          </p:grpSpPr>
          <p:sp>
            <p:nvSpPr>
              <p:cNvPr id="166" name="Google Shape;166;p13"/>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7" name="Google Shape;167;p13"/>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8" name="Google Shape;168;p13"/>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69" name="Google Shape;169;p13"/>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0" name="Google Shape;170;p13"/>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1" name="Google Shape;171;p13"/>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2" name="Google Shape;172;p13"/>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3" name="Google Shape;173;p13"/>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4" name="Google Shape;174;p13"/>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5" name="Google Shape;175;p13"/>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6" name="Google Shape;176;p13"/>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7" name="Google Shape;177;p13"/>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8" name="Google Shape;178;p13"/>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79" name="Google Shape;179;p13"/>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0" name="Google Shape;180;p13"/>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1" name="Google Shape;181;p13"/>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2" name="Google Shape;182;p13"/>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3" name="Google Shape;183;p13"/>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4" name="Google Shape;184;p13"/>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5" name="Google Shape;185;p13"/>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6" name="Google Shape;186;p13"/>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7" name="Google Shape;187;p13"/>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8" name="Google Shape;188;p13"/>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89" name="Google Shape;189;p13"/>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0" name="Google Shape;190;p13"/>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1" name="Google Shape;191;p13"/>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2" name="Google Shape;192;p13"/>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3" name="Google Shape;193;p13"/>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
          <p:nvSpPr>
            <p:cNvPr id="194" name="Google Shape;194;p13"/>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5" name="Google Shape;195;p13"/>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6" name="Google Shape;196;p13"/>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7" name="Google Shape;197;p13"/>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8" name="Google Shape;198;p13"/>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99" name="Google Shape;199;p13"/>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0" name="Google Shape;200;p13"/>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1" name="Google Shape;201;p13"/>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2" name="Google Shape;202;p13"/>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3" name="Google Shape;203;p13"/>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4" name="Google Shape;204;p13"/>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5" name="Google Shape;205;p13"/>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6" name="Google Shape;206;p13"/>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7" name="Google Shape;207;p13"/>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8" name="Google Shape;208;p13"/>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09" name="Google Shape;209;p13"/>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0" name="Google Shape;210;p13"/>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1" name="Google Shape;211;p13"/>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2" name="Google Shape;212;p13"/>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3" name="Google Shape;213;p13"/>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4" name="Google Shape;214;p13"/>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5" name="Google Shape;215;p13"/>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6" name="Google Shape;216;p13"/>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7" name="Google Shape;217;p13"/>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8" name="Google Shape;218;p13"/>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19" name="Google Shape;219;p13"/>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0" name="Google Shape;220;p13"/>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1" name="Google Shape;221;p13"/>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22" name="Google Shape;222;p13"/>
          <p:cNvGrpSpPr/>
          <p:nvPr/>
        </p:nvGrpSpPr>
        <p:grpSpPr>
          <a:xfrm>
            <a:off x="-177974" y="1750602"/>
            <a:ext cx="1448167" cy="5107375"/>
            <a:chOff x="-133481" y="1312951"/>
            <a:chExt cx="1086125" cy="3830531"/>
          </a:xfrm>
        </p:grpSpPr>
        <p:sp>
          <p:nvSpPr>
            <p:cNvPr id="223" name="Google Shape;223;p13"/>
            <p:cNvSpPr/>
            <p:nvPr/>
          </p:nvSpPr>
          <p:spPr>
            <a:xfrm rot="5400000">
              <a:off x="-864649" y="3326189"/>
              <a:ext cx="2634932" cy="99965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4" name="Google Shape;224;p13"/>
            <p:cNvSpPr/>
            <p:nvPr/>
          </p:nvSpPr>
          <p:spPr>
            <a:xfrm rot="5400000">
              <a:off x="-1637045" y="2816515"/>
              <a:ext cx="3830497" cy="823368"/>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gradFill>
              <a:gsLst>
                <a:gs pos="0">
                  <a:schemeClr val="dk2"/>
                </a:gs>
                <a:gs pos="100000">
                  <a:srgbClr val="FFFFFF">
                    <a:alpha val="0"/>
                  </a:srgbClr>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55426190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17"/>
        <p:cNvGrpSpPr/>
        <p:nvPr/>
      </p:nvGrpSpPr>
      <p:grpSpPr>
        <a:xfrm>
          <a:off x="0" y="0"/>
          <a:ext cx="0" cy="0"/>
          <a:chOff x="0" y="0"/>
          <a:chExt cx="0" cy="0"/>
        </a:xfrm>
      </p:grpSpPr>
      <p:sp>
        <p:nvSpPr>
          <p:cNvPr id="18" name="Google Shape;18;p3"/>
          <p:cNvSpPr txBox="1">
            <a:spLocks noGrp="1"/>
          </p:cNvSpPr>
          <p:nvPr>
            <p:ph type="title"/>
          </p:nvPr>
        </p:nvSpPr>
        <p:spPr>
          <a:xfrm>
            <a:off x="5022800" y="2534800"/>
            <a:ext cx="4654000" cy="1788400"/>
          </a:xfrm>
          <a:prstGeom prst="rect">
            <a:avLst/>
          </a:prstGeom>
        </p:spPr>
        <p:txBody>
          <a:bodyPr spcFirstLastPara="1" wrap="square" lIns="91425" tIns="91425" rIns="91425" bIns="91425" anchor="ctr" anchorCtr="0">
            <a:noAutofit/>
          </a:bodyPr>
          <a:lstStyle>
            <a:lvl1pPr lvl="0">
              <a:spcBef>
                <a:spcPts val="0"/>
              </a:spcBef>
              <a:spcAft>
                <a:spcPts val="0"/>
              </a:spcAft>
              <a:buSzPts val="3600"/>
              <a:buNone/>
              <a:defRPr sz="6667">
                <a:solidFill>
                  <a:schemeClr val="accent2"/>
                </a:solidFill>
              </a:defRPr>
            </a:lvl1pPr>
            <a:lvl2pPr lvl="1" algn="ctr">
              <a:spcBef>
                <a:spcPts val="0"/>
              </a:spcBef>
              <a:spcAft>
                <a:spcPts val="0"/>
              </a:spcAft>
              <a:buSzPts val="3600"/>
              <a:buNone/>
              <a:defRPr sz="4800"/>
            </a:lvl2pPr>
            <a:lvl3pPr lvl="2" algn="ctr">
              <a:spcBef>
                <a:spcPts val="0"/>
              </a:spcBef>
              <a:spcAft>
                <a:spcPts val="0"/>
              </a:spcAft>
              <a:buSzPts val="3600"/>
              <a:buNone/>
              <a:defRPr sz="4800"/>
            </a:lvl3pPr>
            <a:lvl4pPr lvl="3" algn="ctr">
              <a:spcBef>
                <a:spcPts val="0"/>
              </a:spcBef>
              <a:spcAft>
                <a:spcPts val="0"/>
              </a:spcAft>
              <a:buSzPts val="3600"/>
              <a:buNone/>
              <a:defRPr sz="4800"/>
            </a:lvl4pPr>
            <a:lvl5pPr lvl="4" algn="ctr">
              <a:spcBef>
                <a:spcPts val="0"/>
              </a:spcBef>
              <a:spcAft>
                <a:spcPts val="0"/>
              </a:spcAft>
              <a:buSzPts val="3600"/>
              <a:buNone/>
              <a:defRPr sz="4800"/>
            </a:lvl5pPr>
            <a:lvl6pPr lvl="5" algn="ctr">
              <a:spcBef>
                <a:spcPts val="0"/>
              </a:spcBef>
              <a:spcAft>
                <a:spcPts val="0"/>
              </a:spcAft>
              <a:buSzPts val="3600"/>
              <a:buNone/>
              <a:defRPr sz="4800"/>
            </a:lvl6pPr>
            <a:lvl7pPr lvl="6" algn="ctr">
              <a:spcBef>
                <a:spcPts val="0"/>
              </a:spcBef>
              <a:spcAft>
                <a:spcPts val="0"/>
              </a:spcAft>
              <a:buSzPts val="3600"/>
              <a:buNone/>
              <a:defRPr sz="4800"/>
            </a:lvl7pPr>
            <a:lvl8pPr lvl="7" algn="ctr">
              <a:spcBef>
                <a:spcPts val="0"/>
              </a:spcBef>
              <a:spcAft>
                <a:spcPts val="0"/>
              </a:spcAft>
              <a:buSzPts val="3600"/>
              <a:buNone/>
              <a:defRPr sz="4800"/>
            </a:lvl8pPr>
            <a:lvl9pPr lvl="8" algn="ctr">
              <a:spcBef>
                <a:spcPts val="0"/>
              </a:spcBef>
              <a:spcAft>
                <a:spcPts val="0"/>
              </a:spcAft>
              <a:buSzPts val="3600"/>
              <a:buNone/>
              <a:defRPr sz="4800"/>
            </a:lvl9pPr>
          </a:lstStyle>
          <a:p>
            <a:endParaRPr/>
          </a:p>
        </p:txBody>
      </p:sp>
      <p:sp>
        <p:nvSpPr>
          <p:cNvPr id="19" name="Google Shape;19;p3"/>
          <p:cNvSpPr txBox="1">
            <a:spLocks noGrp="1"/>
          </p:cNvSpPr>
          <p:nvPr>
            <p:ph type="title" idx="2" hasCustomPrompt="1"/>
          </p:nvPr>
        </p:nvSpPr>
        <p:spPr>
          <a:xfrm>
            <a:off x="2515200" y="2534800"/>
            <a:ext cx="2202800" cy="1788400"/>
          </a:xfrm>
          <a:prstGeom prst="rect">
            <a:avLst/>
          </a:prstGeom>
          <a:solidFill>
            <a:schemeClr val="accent3"/>
          </a:solidFill>
        </p:spPr>
        <p:txBody>
          <a:bodyPr spcFirstLastPara="1" wrap="square" lIns="91425" tIns="91425" rIns="91425" bIns="91425" anchor="ctr" anchorCtr="0">
            <a:noAutofit/>
          </a:bodyPr>
          <a:lstStyle>
            <a:lvl1pPr lvl="0" algn="ctr" rtl="0">
              <a:spcBef>
                <a:spcPts val="0"/>
              </a:spcBef>
              <a:spcAft>
                <a:spcPts val="0"/>
              </a:spcAft>
              <a:buClr>
                <a:schemeClr val="lt1"/>
              </a:buClr>
              <a:buSzPts val="6000"/>
              <a:buNone/>
              <a:defRPr sz="8000"/>
            </a:lvl1pPr>
            <a:lvl2pPr lvl="1" algn="ctr" rtl="0">
              <a:spcBef>
                <a:spcPts val="0"/>
              </a:spcBef>
              <a:spcAft>
                <a:spcPts val="0"/>
              </a:spcAft>
              <a:buClr>
                <a:schemeClr val="lt1"/>
              </a:buClr>
              <a:buSzPts val="6000"/>
              <a:buNone/>
              <a:defRPr sz="8000">
                <a:solidFill>
                  <a:schemeClr val="lt1"/>
                </a:solidFill>
              </a:defRPr>
            </a:lvl2pPr>
            <a:lvl3pPr lvl="2" algn="ctr" rtl="0">
              <a:spcBef>
                <a:spcPts val="0"/>
              </a:spcBef>
              <a:spcAft>
                <a:spcPts val="0"/>
              </a:spcAft>
              <a:buClr>
                <a:schemeClr val="lt1"/>
              </a:buClr>
              <a:buSzPts val="6000"/>
              <a:buNone/>
              <a:defRPr sz="8000">
                <a:solidFill>
                  <a:schemeClr val="lt1"/>
                </a:solidFill>
              </a:defRPr>
            </a:lvl3pPr>
            <a:lvl4pPr lvl="3" algn="ctr" rtl="0">
              <a:spcBef>
                <a:spcPts val="0"/>
              </a:spcBef>
              <a:spcAft>
                <a:spcPts val="0"/>
              </a:spcAft>
              <a:buClr>
                <a:schemeClr val="lt1"/>
              </a:buClr>
              <a:buSzPts val="6000"/>
              <a:buNone/>
              <a:defRPr sz="8000">
                <a:solidFill>
                  <a:schemeClr val="lt1"/>
                </a:solidFill>
              </a:defRPr>
            </a:lvl4pPr>
            <a:lvl5pPr lvl="4" algn="ctr" rtl="0">
              <a:spcBef>
                <a:spcPts val="0"/>
              </a:spcBef>
              <a:spcAft>
                <a:spcPts val="0"/>
              </a:spcAft>
              <a:buClr>
                <a:schemeClr val="lt1"/>
              </a:buClr>
              <a:buSzPts val="6000"/>
              <a:buNone/>
              <a:defRPr sz="8000">
                <a:solidFill>
                  <a:schemeClr val="lt1"/>
                </a:solidFill>
              </a:defRPr>
            </a:lvl5pPr>
            <a:lvl6pPr lvl="5" algn="ctr" rtl="0">
              <a:spcBef>
                <a:spcPts val="0"/>
              </a:spcBef>
              <a:spcAft>
                <a:spcPts val="0"/>
              </a:spcAft>
              <a:buClr>
                <a:schemeClr val="lt1"/>
              </a:buClr>
              <a:buSzPts val="6000"/>
              <a:buNone/>
              <a:defRPr sz="8000">
                <a:solidFill>
                  <a:schemeClr val="lt1"/>
                </a:solidFill>
              </a:defRPr>
            </a:lvl6pPr>
            <a:lvl7pPr lvl="6" algn="ctr" rtl="0">
              <a:spcBef>
                <a:spcPts val="0"/>
              </a:spcBef>
              <a:spcAft>
                <a:spcPts val="0"/>
              </a:spcAft>
              <a:buClr>
                <a:schemeClr val="lt1"/>
              </a:buClr>
              <a:buSzPts val="6000"/>
              <a:buNone/>
              <a:defRPr sz="8000">
                <a:solidFill>
                  <a:schemeClr val="lt1"/>
                </a:solidFill>
              </a:defRPr>
            </a:lvl7pPr>
            <a:lvl8pPr lvl="7" algn="ctr" rtl="0">
              <a:spcBef>
                <a:spcPts val="0"/>
              </a:spcBef>
              <a:spcAft>
                <a:spcPts val="0"/>
              </a:spcAft>
              <a:buClr>
                <a:schemeClr val="lt1"/>
              </a:buClr>
              <a:buSzPts val="6000"/>
              <a:buNone/>
              <a:defRPr sz="8000">
                <a:solidFill>
                  <a:schemeClr val="lt1"/>
                </a:solidFill>
              </a:defRPr>
            </a:lvl8pPr>
            <a:lvl9pPr lvl="8" algn="ctr" rtl="0">
              <a:spcBef>
                <a:spcPts val="0"/>
              </a:spcBef>
              <a:spcAft>
                <a:spcPts val="0"/>
              </a:spcAft>
              <a:buClr>
                <a:schemeClr val="lt1"/>
              </a:buClr>
              <a:buSzPts val="6000"/>
              <a:buNone/>
              <a:defRPr sz="8000">
                <a:solidFill>
                  <a:schemeClr val="lt1"/>
                </a:solidFill>
              </a:defRPr>
            </a:lvl9pPr>
          </a:lstStyle>
          <a:p>
            <a:r>
              <a:t>xx%</a:t>
            </a:r>
          </a:p>
        </p:txBody>
      </p:sp>
      <p:grpSp>
        <p:nvGrpSpPr>
          <p:cNvPr id="20" name="Google Shape;20;p3"/>
          <p:cNvGrpSpPr/>
          <p:nvPr/>
        </p:nvGrpSpPr>
        <p:grpSpPr>
          <a:xfrm>
            <a:off x="-15" y="6138683"/>
            <a:ext cx="2489301" cy="1000384"/>
            <a:chOff x="-11" y="4604012"/>
            <a:chExt cx="1866976" cy="750288"/>
          </a:xfrm>
        </p:grpSpPr>
        <p:sp>
          <p:nvSpPr>
            <p:cNvPr id="21" name="Google Shape;21;p3"/>
            <p:cNvSpPr/>
            <p:nvPr/>
          </p:nvSpPr>
          <p:spPr>
            <a:xfrm>
              <a:off x="-11" y="4604012"/>
              <a:ext cx="1866976" cy="750288"/>
            </a:xfrm>
            <a:custGeom>
              <a:avLst/>
              <a:gdLst/>
              <a:ahLst/>
              <a:cxnLst/>
              <a:rect l="l" t="t" r="r" b="b"/>
              <a:pathLst>
                <a:path w="57441" h="23084" extrusionOk="0">
                  <a:moveTo>
                    <a:pt x="28720" y="1"/>
                  </a:moveTo>
                  <a:cubicBezTo>
                    <a:pt x="14673" y="1"/>
                    <a:pt x="2895" y="9904"/>
                    <a:pt x="1" y="23083"/>
                  </a:cubicBezTo>
                  <a:lnTo>
                    <a:pt x="199" y="23083"/>
                  </a:lnTo>
                  <a:cubicBezTo>
                    <a:pt x="3094" y="9996"/>
                    <a:pt x="14779" y="199"/>
                    <a:pt x="28720" y="199"/>
                  </a:cubicBezTo>
                  <a:cubicBezTo>
                    <a:pt x="42661" y="199"/>
                    <a:pt x="54362" y="9996"/>
                    <a:pt x="57257" y="23083"/>
                  </a:cubicBezTo>
                  <a:lnTo>
                    <a:pt x="57440" y="23083"/>
                  </a:lnTo>
                  <a:cubicBezTo>
                    <a:pt x="54545" y="9889"/>
                    <a:pt x="42753" y="1"/>
                    <a:pt x="28720" y="1"/>
                  </a:cubicBezTo>
                  <a:close/>
                </a:path>
              </a:pathLst>
            </a:custGeom>
            <a:noFill/>
            <a:ln w="9525" cap="flat" cmpd="sng">
              <a:solidFill>
                <a:schemeClr val="accent1"/>
              </a:solidFill>
              <a:prstDash val="solid"/>
              <a:miter lim="1523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2" name="Google Shape;22;p3"/>
            <p:cNvSpPr/>
            <p:nvPr/>
          </p:nvSpPr>
          <p:spPr>
            <a:xfrm>
              <a:off x="1380673" y="4710903"/>
              <a:ext cx="299255" cy="29925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gradFill>
              <a:gsLst>
                <a:gs pos="0">
                  <a:schemeClr val="lt1"/>
                </a:gs>
                <a:gs pos="100000">
                  <a:schemeClr val="dk2"/>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3" name="Google Shape;23;p3"/>
          <p:cNvGrpSpPr/>
          <p:nvPr/>
        </p:nvGrpSpPr>
        <p:grpSpPr>
          <a:xfrm>
            <a:off x="2788408" y="6369263"/>
            <a:ext cx="277256" cy="352863"/>
            <a:chOff x="3467806" y="-877553"/>
            <a:chExt cx="207942" cy="264647"/>
          </a:xfrm>
        </p:grpSpPr>
        <p:sp>
          <p:nvSpPr>
            <p:cNvPr id="24" name="Google Shape;24;p3"/>
            <p:cNvSpPr/>
            <p:nvPr/>
          </p:nvSpPr>
          <p:spPr>
            <a:xfrm>
              <a:off x="3467806" y="-722056"/>
              <a:ext cx="109150" cy="109150"/>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5" name="Google Shape;25;p3"/>
            <p:cNvSpPr/>
            <p:nvPr/>
          </p:nvSpPr>
          <p:spPr>
            <a:xfrm>
              <a:off x="3624303" y="-877553"/>
              <a:ext cx="51446" cy="51446"/>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26" name="Google Shape;26;p3"/>
          <p:cNvGrpSpPr/>
          <p:nvPr/>
        </p:nvGrpSpPr>
        <p:grpSpPr>
          <a:xfrm rot="10800000">
            <a:off x="11371274" y="594882"/>
            <a:ext cx="649001" cy="595511"/>
            <a:chOff x="608230" y="2788799"/>
            <a:chExt cx="486751" cy="446633"/>
          </a:xfrm>
        </p:grpSpPr>
        <p:sp>
          <p:nvSpPr>
            <p:cNvPr id="27" name="Google Shape;27;p3"/>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28" name="Google Shape;28;p3"/>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6974696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two columns 2">
  <p:cSld name="Title and two columns 2">
    <p:spTree>
      <p:nvGrpSpPr>
        <p:cNvPr id="1" name="Shape 549"/>
        <p:cNvGrpSpPr/>
        <p:nvPr/>
      </p:nvGrpSpPr>
      <p:grpSpPr>
        <a:xfrm>
          <a:off x="0" y="0"/>
          <a:ext cx="0" cy="0"/>
          <a:chOff x="0" y="0"/>
          <a:chExt cx="0" cy="0"/>
        </a:xfrm>
      </p:grpSpPr>
      <p:sp>
        <p:nvSpPr>
          <p:cNvPr id="550" name="Google Shape;550;p27"/>
          <p:cNvSpPr txBox="1">
            <a:spLocks noGrp="1"/>
          </p:cNvSpPr>
          <p:nvPr>
            <p:ph type="title"/>
          </p:nvPr>
        </p:nvSpPr>
        <p:spPr>
          <a:xfrm>
            <a:off x="960000" y="593367"/>
            <a:ext cx="102720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551" name="Google Shape;551;p27"/>
          <p:cNvSpPr txBox="1">
            <a:spLocks noGrp="1"/>
          </p:cNvSpPr>
          <p:nvPr>
            <p:ph type="subTitle" idx="1"/>
          </p:nvPr>
        </p:nvSpPr>
        <p:spPr>
          <a:xfrm>
            <a:off x="6628935" y="2374700"/>
            <a:ext cx="4312800" cy="2660000"/>
          </a:xfrm>
          <a:prstGeom prst="rect">
            <a:avLst/>
          </a:prstGeom>
        </p:spPr>
        <p:txBody>
          <a:bodyPr spcFirstLastPara="1" wrap="square" lIns="91425" tIns="91425" rIns="91425" bIns="91425" anchor="t" anchorCtr="0">
            <a:noAutofit/>
          </a:bodyPr>
          <a:lstStyle>
            <a:lvl1pPr lvl="0" rtl="0">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sp>
        <p:nvSpPr>
          <p:cNvPr id="552" name="Google Shape;552;p27"/>
          <p:cNvSpPr txBox="1">
            <a:spLocks noGrp="1"/>
          </p:cNvSpPr>
          <p:nvPr>
            <p:ph type="subTitle" idx="2"/>
          </p:nvPr>
        </p:nvSpPr>
        <p:spPr>
          <a:xfrm>
            <a:off x="1250300" y="2374700"/>
            <a:ext cx="4312800" cy="2660000"/>
          </a:xfrm>
          <a:prstGeom prst="rect">
            <a:avLst/>
          </a:prstGeom>
        </p:spPr>
        <p:txBody>
          <a:bodyPr spcFirstLastPara="1" wrap="square" lIns="91425" tIns="91425" rIns="91425" bIns="91425" anchor="t" anchorCtr="0">
            <a:noAutofit/>
          </a:bodyPr>
          <a:lstStyle>
            <a:lvl1pPr lvl="0" rtl="0">
              <a:spcBef>
                <a:spcPts val="0"/>
              </a:spcBef>
              <a:spcAft>
                <a:spcPts val="0"/>
              </a:spcAft>
              <a:buSzPts val="1200"/>
              <a:buNone/>
              <a:defRPr b="0"/>
            </a:lvl1pPr>
            <a:lvl2pPr lvl="1" algn="ctr" rtl="0">
              <a:lnSpc>
                <a:spcPct val="100000"/>
              </a:lnSpc>
              <a:spcBef>
                <a:spcPts val="0"/>
              </a:spcBef>
              <a:spcAft>
                <a:spcPts val="0"/>
              </a:spcAft>
              <a:buSzPts val="1200"/>
              <a:buNone/>
              <a:defRPr/>
            </a:lvl2pPr>
            <a:lvl3pPr lvl="2" algn="ctr" rtl="0">
              <a:lnSpc>
                <a:spcPct val="100000"/>
              </a:lnSpc>
              <a:spcBef>
                <a:spcPts val="0"/>
              </a:spcBef>
              <a:spcAft>
                <a:spcPts val="0"/>
              </a:spcAft>
              <a:buSzPts val="1200"/>
              <a:buNone/>
              <a:defRPr/>
            </a:lvl3pPr>
            <a:lvl4pPr lvl="3" algn="ctr" rtl="0">
              <a:lnSpc>
                <a:spcPct val="100000"/>
              </a:lnSpc>
              <a:spcBef>
                <a:spcPts val="0"/>
              </a:spcBef>
              <a:spcAft>
                <a:spcPts val="0"/>
              </a:spcAft>
              <a:buSzPts val="1200"/>
              <a:buNone/>
              <a:defRPr/>
            </a:lvl4pPr>
            <a:lvl5pPr lvl="4" algn="ctr" rtl="0">
              <a:lnSpc>
                <a:spcPct val="100000"/>
              </a:lnSpc>
              <a:spcBef>
                <a:spcPts val="0"/>
              </a:spcBef>
              <a:spcAft>
                <a:spcPts val="0"/>
              </a:spcAft>
              <a:buSzPts val="1200"/>
              <a:buNone/>
              <a:defRPr/>
            </a:lvl5pPr>
            <a:lvl6pPr lvl="5" algn="ctr" rtl="0">
              <a:lnSpc>
                <a:spcPct val="100000"/>
              </a:lnSpc>
              <a:spcBef>
                <a:spcPts val="0"/>
              </a:spcBef>
              <a:spcAft>
                <a:spcPts val="0"/>
              </a:spcAft>
              <a:buSzPts val="1200"/>
              <a:buNone/>
              <a:defRPr/>
            </a:lvl6pPr>
            <a:lvl7pPr lvl="6" algn="ctr" rtl="0">
              <a:lnSpc>
                <a:spcPct val="100000"/>
              </a:lnSpc>
              <a:spcBef>
                <a:spcPts val="0"/>
              </a:spcBef>
              <a:spcAft>
                <a:spcPts val="0"/>
              </a:spcAft>
              <a:buSzPts val="1200"/>
              <a:buNone/>
              <a:defRPr/>
            </a:lvl7pPr>
            <a:lvl8pPr lvl="7" algn="ctr" rtl="0">
              <a:lnSpc>
                <a:spcPct val="100000"/>
              </a:lnSpc>
              <a:spcBef>
                <a:spcPts val="0"/>
              </a:spcBef>
              <a:spcAft>
                <a:spcPts val="0"/>
              </a:spcAft>
              <a:buSzPts val="1200"/>
              <a:buNone/>
              <a:defRPr/>
            </a:lvl8pPr>
            <a:lvl9pPr lvl="8" algn="ctr" rtl="0">
              <a:lnSpc>
                <a:spcPct val="100000"/>
              </a:lnSpc>
              <a:spcBef>
                <a:spcPts val="0"/>
              </a:spcBef>
              <a:spcAft>
                <a:spcPts val="0"/>
              </a:spcAft>
              <a:buSzPts val="1200"/>
              <a:buNone/>
              <a:defRPr/>
            </a:lvl9pPr>
          </a:lstStyle>
          <a:p>
            <a:endParaRPr/>
          </a:p>
        </p:txBody>
      </p:sp>
      <p:grpSp>
        <p:nvGrpSpPr>
          <p:cNvPr id="553" name="Google Shape;553;p27"/>
          <p:cNvGrpSpPr/>
          <p:nvPr/>
        </p:nvGrpSpPr>
        <p:grpSpPr>
          <a:xfrm>
            <a:off x="9295585" y="-54365"/>
            <a:ext cx="2896417" cy="2216399"/>
            <a:chOff x="6971688" y="-40774"/>
            <a:chExt cx="2172313" cy="1662299"/>
          </a:xfrm>
        </p:grpSpPr>
        <p:pic>
          <p:nvPicPr>
            <p:cNvPr id="554" name="Google Shape;554;p27"/>
            <p:cNvPicPr preferRelativeResize="0"/>
            <p:nvPr/>
          </p:nvPicPr>
          <p:blipFill rotWithShape="1">
            <a:blip r:embed="rId2">
              <a:alphaModFix/>
            </a:blip>
            <a:srcRect l="4357" t="10487" r="15680" b="8964"/>
            <a:stretch/>
          </p:blipFill>
          <p:spPr>
            <a:xfrm>
              <a:off x="7375600" y="0"/>
              <a:ext cx="1768401" cy="1621526"/>
            </a:xfrm>
            <a:prstGeom prst="rect">
              <a:avLst/>
            </a:prstGeom>
            <a:noFill/>
            <a:ln>
              <a:noFill/>
            </a:ln>
          </p:spPr>
        </p:pic>
        <p:grpSp>
          <p:nvGrpSpPr>
            <p:cNvPr id="555" name="Google Shape;555;p27"/>
            <p:cNvGrpSpPr/>
            <p:nvPr/>
          </p:nvGrpSpPr>
          <p:grpSpPr>
            <a:xfrm>
              <a:off x="6971688" y="-40774"/>
              <a:ext cx="1405647" cy="572716"/>
              <a:chOff x="6285452" y="-40763"/>
              <a:chExt cx="1866977" cy="760679"/>
            </a:xfrm>
          </p:grpSpPr>
          <p:sp>
            <p:nvSpPr>
              <p:cNvPr id="556" name="Google Shape;556;p27"/>
              <p:cNvSpPr/>
              <p:nvPr/>
            </p:nvSpPr>
            <p:spPr>
              <a:xfrm rot="10800000">
                <a:off x="6285452" y="-40763"/>
                <a:ext cx="1866976" cy="750288"/>
              </a:xfrm>
              <a:custGeom>
                <a:avLst/>
                <a:gdLst/>
                <a:ahLst/>
                <a:cxnLst/>
                <a:rect l="l" t="t" r="r" b="b"/>
                <a:pathLst>
                  <a:path w="57441" h="23084" extrusionOk="0">
                    <a:moveTo>
                      <a:pt x="28720" y="1"/>
                    </a:moveTo>
                    <a:cubicBezTo>
                      <a:pt x="14673" y="1"/>
                      <a:pt x="2895" y="9904"/>
                      <a:pt x="1" y="23083"/>
                    </a:cubicBezTo>
                    <a:lnTo>
                      <a:pt x="199" y="23083"/>
                    </a:lnTo>
                    <a:cubicBezTo>
                      <a:pt x="3094" y="9996"/>
                      <a:pt x="14779" y="199"/>
                      <a:pt x="28720" y="199"/>
                    </a:cubicBezTo>
                    <a:cubicBezTo>
                      <a:pt x="42661" y="199"/>
                      <a:pt x="54362" y="9996"/>
                      <a:pt x="57257" y="23083"/>
                    </a:cubicBezTo>
                    <a:lnTo>
                      <a:pt x="57440" y="23083"/>
                    </a:lnTo>
                    <a:cubicBezTo>
                      <a:pt x="54545" y="9889"/>
                      <a:pt x="42753" y="1"/>
                      <a:pt x="28720" y="1"/>
                    </a:cubicBezTo>
                    <a:close/>
                  </a:path>
                </a:pathLst>
              </a:custGeom>
              <a:noFill/>
              <a:ln w="9525" cap="flat" cmpd="sng">
                <a:solidFill>
                  <a:schemeClr val="accent1"/>
                </a:solidFill>
                <a:prstDash val="solid"/>
                <a:miter lim="1523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57" name="Google Shape;557;p27"/>
              <p:cNvSpPr/>
              <p:nvPr/>
            </p:nvSpPr>
            <p:spPr>
              <a:xfrm>
                <a:off x="7664620" y="232107"/>
                <a:ext cx="487809" cy="487809"/>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gradFill>
                <a:gsLst>
                  <a:gs pos="0">
                    <a:schemeClr val="lt1"/>
                  </a:gs>
                  <a:gs pos="100000">
                    <a:schemeClr val="dk2"/>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grpSp>
        <p:nvGrpSpPr>
          <p:cNvPr id="558" name="Google Shape;558;p27"/>
          <p:cNvGrpSpPr/>
          <p:nvPr/>
        </p:nvGrpSpPr>
        <p:grpSpPr>
          <a:xfrm rot="6299877">
            <a:off x="11564405" y="5625285"/>
            <a:ext cx="399839" cy="508839"/>
            <a:chOff x="3467806" y="-877553"/>
            <a:chExt cx="207942" cy="264647"/>
          </a:xfrm>
        </p:grpSpPr>
        <p:sp>
          <p:nvSpPr>
            <p:cNvPr id="559" name="Google Shape;559;p27"/>
            <p:cNvSpPr/>
            <p:nvPr/>
          </p:nvSpPr>
          <p:spPr>
            <a:xfrm>
              <a:off x="3467806" y="-722056"/>
              <a:ext cx="109150" cy="109150"/>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0" name="Google Shape;560;p27"/>
            <p:cNvSpPr/>
            <p:nvPr/>
          </p:nvSpPr>
          <p:spPr>
            <a:xfrm>
              <a:off x="3624303" y="-877553"/>
              <a:ext cx="51446" cy="51446"/>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561" name="Google Shape;561;p27"/>
          <p:cNvGrpSpPr/>
          <p:nvPr/>
        </p:nvGrpSpPr>
        <p:grpSpPr>
          <a:xfrm rot="3526905">
            <a:off x="626469" y="134085"/>
            <a:ext cx="649001" cy="595512"/>
            <a:chOff x="608230" y="2788799"/>
            <a:chExt cx="486751" cy="446633"/>
          </a:xfrm>
        </p:grpSpPr>
        <p:sp>
          <p:nvSpPr>
            <p:cNvPr id="562" name="Google Shape;562;p27"/>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l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3" name="Google Shape;563;p27"/>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564" name="Google Shape;564;p27"/>
          <p:cNvGrpSpPr/>
          <p:nvPr/>
        </p:nvGrpSpPr>
        <p:grpSpPr>
          <a:xfrm rot="900053">
            <a:off x="-472012" y="3134831"/>
            <a:ext cx="993263" cy="993263"/>
            <a:chOff x="49750" y="1914525"/>
            <a:chExt cx="910375" cy="910375"/>
          </a:xfrm>
        </p:grpSpPr>
        <p:sp>
          <p:nvSpPr>
            <p:cNvPr id="565" name="Google Shape;565;p27"/>
            <p:cNvSpPr/>
            <p:nvPr/>
          </p:nvSpPr>
          <p:spPr>
            <a:xfrm>
              <a:off x="206700" y="2071450"/>
              <a:ext cx="596125" cy="59612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566" name="Google Shape;566;p27"/>
            <p:cNvSpPr/>
            <p:nvPr/>
          </p:nvSpPr>
          <p:spPr>
            <a:xfrm>
              <a:off x="49750" y="1914525"/>
              <a:ext cx="910375" cy="910375"/>
            </a:xfrm>
            <a:custGeom>
              <a:avLst/>
              <a:gdLst/>
              <a:ahLst/>
              <a:cxnLst/>
              <a:rect l="l" t="t" r="r" b="b"/>
              <a:pathLst>
                <a:path w="36415" h="36415" fill="none" extrusionOk="0">
                  <a:moveTo>
                    <a:pt x="36415" y="18207"/>
                  </a:moveTo>
                  <a:cubicBezTo>
                    <a:pt x="36415" y="28263"/>
                    <a:pt x="28264" y="36414"/>
                    <a:pt x="18208" y="36414"/>
                  </a:cubicBezTo>
                  <a:cubicBezTo>
                    <a:pt x="8152" y="36414"/>
                    <a:pt x="1" y="28263"/>
                    <a:pt x="1" y="18207"/>
                  </a:cubicBezTo>
                  <a:cubicBezTo>
                    <a:pt x="1" y="8152"/>
                    <a:pt x="8152" y="0"/>
                    <a:pt x="18208" y="0"/>
                  </a:cubicBezTo>
                  <a:cubicBezTo>
                    <a:pt x="28264" y="0"/>
                    <a:pt x="36415" y="8152"/>
                    <a:pt x="36415" y="18207"/>
                  </a:cubicBezTo>
                  <a:close/>
                </a:path>
              </a:pathLst>
            </a:custGeom>
            <a:noFill/>
            <a:ln w="19050" cap="flat" cmpd="sng">
              <a:solidFill>
                <a:schemeClr val="accent1"/>
              </a:solidFill>
              <a:prstDash val="solid"/>
              <a:miter lim="1523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36235484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93"/>
        <p:cNvGrpSpPr/>
        <p:nvPr/>
      </p:nvGrpSpPr>
      <p:grpSpPr>
        <a:xfrm>
          <a:off x="0" y="0"/>
          <a:ext cx="0" cy="0"/>
          <a:chOff x="0" y="0"/>
          <a:chExt cx="0" cy="0"/>
        </a:xfrm>
      </p:grpSpPr>
      <p:sp>
        <p:nvSpPr>
          <p:cNvPr id="94" name="Google Shape;94;p7"/>
          <p:cNvSpPr txBox="1">
            <a:spLocks noGrp="1"/>
          </p:cNvSpPr>
          <p:nvPr>
            <p:ph type="title"/>
          </p:nvPr>
        </p:nvSpPr>
        <p:spPr>
          <a:xfrm>
            <a:off x="960000" y="593367"/>
            <a:ext cx="10281200" cy="763600"/>
          </a:xfrm>
          <a:prstGeom prst="rect">
            <a:avLst/>
          </a:prstGeom>
        </p:spPr>
        <p:txBody>
          <a:bodyPr spcFirstLastPara="1" wrap="square" lIns="91425" tIns="91425" rIns="91425" bIns="91425" anchor="t" anchorCtr="0">
            <a:noAutofit/>
          </a:bodyPr>
          <a:lstStyle>
            <a:lvl1pPr lvl="0" rtl="0">
              <a:spcBef>
                <a:spcPts val="0"/>
              </a:spcBef>
              <a:spcAft>
                <a:spcPts val="0"/>
              </a:spcAft>
              <a:buSzPts val="3400"/>
              <a:buNone/>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endParaRPr/>
          </a:p>
        </p:txBody>
      </p:sp>
      <p:sp>
        <p:nvSpPr>
          <p:cNvPr id="95" name="Google Shape;95;p7"/>
          <p:cNvSpPr txBox="1">
            <a:spLocks noGrp="1"/>
          </p:cNvSpPr>
          <p:nvPr>
            <p:ph type="subTitle" idx="1"/>
          </p:nvPr>
        </p:nvSpPr>
        <p:spPr>
          <a:xfrm>
            <a:off x="960000" y="2267067"/>
            <a:ext cx="5726400" cy="2341600"/>
          </a:xfrm>
          <a:prstGeom prst="rect">
            <a:avLst/>
          </a:prstGeom>
        </p:spPr>
        <p:txBody>
          <a:bodyPr spcFirstLastPara="1" wrap="square" lIns="91425" tIns="91425" rIns="91425" bIns="91425" anchor="t" anchorCtr="0">
            <a:noAutofit/>
          </a:bodyPr>
          <a:lstStyle>
            <a:lvl1pPr lvl="0" rtl="0">
              <a:spcBef>
                <a:spcPts val="0"/>
              </a:spcBef>
              <a:spcAft>
                <a:spcPts val="0"/>
              </a:spcAft>
              <a:buSzPts val="1600"/>
              <a:buFont typeface="Nunito Light"/>
              <a:buChar char="●"/>
              <a:defRPr/>
            </a:lvl1pPr>
            <a:lvl2pPr lvl="1" algn="ctr" rtl="0">
              <a:lnSpc>
                <a:spcPct val="100000"/>
              </a:lnSpc>
              <a:spcBef>
                <a:spcPts val="0"/>
              </a:spcBef>
              <a:spcAft>
                <a:spcPts val="0"/>
              </a:spcAft>
              <a:buClr>
                <a:srgbClr val="E76A28"/>
              </a:buClr>
              <a:buSzPts val="1600"/>
              <a:buFont typeface="Nunito Light"/>
              <a:buChar char="○"/>
              <a:defRPr/>
            </a:lvl2pPr>
            <a:lvl3pPr lvl="2" algn="ctr" rtl="0">
              <a:lnSpc>
                <a:spcPct val="100000"/>
              </a:lnSpc>
              <a:spcBef>
                <a:spcPts val="0"/>
              </a:spcBef>
              <a:spcAft>
                <a:spcPts val="0"/>
              </a:spcAft>
              <a:buClr>
                <a:srgbClr val="E76A28"/>
              </a:buClr>
              <a:buSzPts val="1500"/>
              <a:buFont typeface="Nunito Light"/>
              <a:buChar char="■"/>
              <a:defRPr/>
            </a:lvl3pPr>
            <a:lvl4pPr lvl="3" algn="ctr" rtl="0">
              <a:lnSpc>
                <a:spcPct val="100000"/>
              </a:lnSpc>
              <a:spcBef>
                <a:spcPts val="0"/>
              </a:spcBef>
              <a:spcAft>
                <a:spcPts val="0"/>
              </a:spcAft>
              <a:buClr>
                <a:srgbClr val="E76A28"/>
              </a:buClr>
              <a:buSzPts val="1500"/>
              <a:buFont typeface="Nunito Light"/>
              <a:buChar char="●"/>
              <a:defRPr/>
            </a:lvl4pPr>
            <a:lvl5pPr lvl="4" algn="ctr" rtl="0">
              <a:lnSpc>
                <a:spcPct val="100000"/>
              </a:lnSpc>
              <a:spcBef>
                <a:spcPts val="0"/>
              </a:spcBef>
              <a:spcAft>
                <a:spcPts val="0"/>
              </a:spcAft>
              <a:buClr>
                <a:srgbClr val="E76A28"/>
              </a:buClr>
              <a:buSzPts val="1200"/>
              <a:buFont typeface="Nunito Light"/>
              <a:buChar char="○"/>
              <a:defRPr/>
            </a:lvl5pPr>
            <a:lvl6pPr lvl="5" algn="ctr" rtl="0">
              <a:lnSpc>
                <a:spcPct val="100000"/>
              </a:lnSpc>
              <a:spcBef>
                <a:spcPts val="0"/>
              </a:spcBef>
              <a:spcAft>
                <a:spcPts val="0"/>
              </a:spcAft>
              <a:buClr>
                <a:srgbClr val="999999"/>
              </a:buClr>
              <a:buSzPts val="1200"/>
              <a:buFont typeface="Nunito Light"/>
              <a:buChar char="■"/>
              <a:defRPr/>
            </a:lvl6pPr>
            <a:lvl7pPr lvl="6" algn="ctr" rtl="0">
              <a:lnSpc>
                <a:spcPct val="100000"/>
              </a:lnSpc>
              <a:spcBef>
                <a:spcPts val="0"/>
              </a:spcBef>
              <a:spcAft>
                <a:spcPts val="0"/>
              </a:spcAft>
              <a:buClr>
                <a:srgbClr val="999999"/>
              </a:buClr>
              <a:buSzPts val="1300"/>
              <a:buFont typeface="Nunito Light"/>
              <a:buChar char="●"/>
              <a:defRPr/>
            </a:lvl7pPr>
            <a:lvl8pPr lvl="7" algn="ctr" rtl="0">
              <a:lnSpc>
                <a:spcPct val="100000"/>
              </a:lnSpc>
              <a:spcBef>
                <a:spcPts val="0"/>
              </a:spcBef>
              <a:spcAft>
                <a:spcPts val="0"/>
              </a:spcAft>
              <a:buClr>
                <a:srgbClr val="999999"/>
              </a:buClr>
              <a:buSzPts val="1300"/>
              <a:buFont typeface="Nunito Light"/>
              <a:buChar char="○"/>
              <a:defRPr/>
            </a:lvl8pPr>
            <a:lvl9pPr lvl="8" algn="ctr" rtl="0">
              <a:lnSpc>
                <a:spcPct val="100000"/>
              </a:lnSpc>
              <a:spcBef>
                <a:spcPts val="0"/>
              </a:spcBef>
              <a:spcAft>
                <a:spcPts val="0"/>
              </a:spcAft>
              <a:buClr>
                <a:srgbClr val="999999"/>
              </a:buClr>
              <a:buSzPts val="1200"/>
              <a:buFont typeface="Nunito Light"/>
              <a:buChar char="■"/>
              <a:defRPr/>
            </a:lvl9pPr>
          </a:lstStyle>
          <a:p>
            <a:endParaRPr/>
          </a:p>
        </p:txBody>
      </p:sp>
      <p:grpSp>
        <p:nvGrpSpPr>
          <p:cNvPr id="96" name="Google Shape;96;p7"/>
          <p:cNvGrpSpPr/>
          <p:nvPr/>
        </p:nvGrpSpPr>
        <p:grpSpPr>
          <a:xfrm rot="900053">
            <a:off x="10404455" y="6333249"/>
            <a:ext cx="993263" cy="993263"/>
            <a:chOff x="49750" y="1914525"/>
            <a:chExt cx="910375" cy="910375"/>
          </a:xfrm>
        </p:grpSpPr>
        <p:sp>
          <p:nvSpPr>
            <p:cNvPr id="97" name="Google Shape;97;p7"/>
            <p:cNvSpPr/>
            <p:nvPr/>
          </p:nvSpPr>
          <p:spPr>
            <a:xfrm>
              <a:off x="206700" y="2071450"/>
              <a:ext cx="596125" cy="59612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98" name="Google Shape;98;p7"/>
            <p:cNvSpPr/>
            <p:nvPr/>
          </p:nvSpPr>
          <p:spPr>
            <a:xfrm>
              <a:off x="49750" y="1914525"/>
              <a:ext cx="910375" cy="910375"/>
            </a:xfrm>
            <a:custGeom>
              <a:avLst/>
              <a:gdLst/>
              <a:ahLst/>
              <a:cxnLst/>
              <a:rect l="l" t="t" r="r" b="b"/>
              <a:pathLst>
                <a:path w="36415" h="36415" fill="none" extrusionOk="0">
                  <a:moveTo>
                    <a:pt x="36415" y="18207"/>
                  </a:moveTo>
                  <a:cubicBezTo>
                    <a:pt x="36415" y="28263"/>
                    <a:pt x="28264" y="36414"/>
                    <a:pt x="18208" y="36414"/>
                  </a:cubicBezTo>
                  <a:cubicBezTo>
                    <a:pt x="8152" y="36414"/>
                    <a:pt x="1" y="28263"/>
                    <a:pt x="1" y="18207"/>
                  </a:cubicBezTo>
                  <a:cubicBezTo>
                    <a:pt x="1" y="8152"/>
                    <a:pt x="8152" y="0"/>
                    <a:pt x="18208" y="0"/>
                  </a:cubicBezTo>
                  <a:cubicBezTo>
                    <a:pt x="28264" y="0"/>
                    <a:pt x="36415" y="8152"/>
                    <a:pt x="36415" y="18207"/>
                  </a:cubicBezTo>
                  <a:close/>
                </a:path>
              </a:pathLst>
            </a:custGeom>
            <a:noFill/>
            <a:ln w="19050" cap="flat" cmpd="sng">
              <a:solidFill>
                <a:schemeClr val="accent1"/>
              </a:solidFill>
              <a:prstDash val="solid"/>
              <a:miter lim="1523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99" name="Google Shape;99;p7"/>
          <p:cNvGrpSpPr/>
          <p:nvPr/>
        </p:nvGrpSpPr>
        <p:grpSpPr>
          <a:xfrm>
            <a:off x="625761" y="-496067"/>
            <a:ext cx="2684644" cy="1000384"/>
            <a:chOff x="469320" y="-372050"/>
            <a:chExt cx="2013483" cy="750288"/>
          </a:xfrm>
        </p:grpSpPr>
        <p:sp>
          <p:nvSpPr>
            <p:cNvPr id="100" name="Google Shape;100;p7"/>
            <p:cNvSpPr/>
            <p:nvPr/>
          </p:nvSpPr>
          <p:spPr>
            <a:xfrm>
              <a:off x="469320" y="-240818"/>
              <a:ext cx="487809" cy="487809"/>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gradFill>
              <a:gsLst>
                <a:gs pos="0">
                  <a:schemeClr val="lt1"/>
                </a:gs>
                <a:gs pos="100000">
                  <a:schemeClr val="dk2"/>
                </a:gs>
              </a:gsLst>
              <a:lin ang="5400012" scaled="0"/>
            </a:gra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1" name="Google Shape;101;p7"/>
            <p:cNvSpPr/>
            <p:nvPr/>
          </p:nvSpPr>
          <p:spPr>
            <a:xfrm rot="10800000">
              <a:off x="615827" y="-372050"/>
              <a:ext cx="1866976" cy="750288"/>
            </a:xfrm>
            <a:custGeom>
              <a:avLst/>
              <a:gdLst/>
              <a:ahLst/>
              <a:cxnLst/>
              <a:rect l="l" t="t" r="r" b="b"/>
              <a:pathLst>
                <a:path w="57441" h="23084" extrusionOk="0">
                  <a:moveTo>
                    <a:pt x="28720" y="1"/>
                  </a:moveTo>
                  <a:cubicBezTo>
                    <a:pt x="14673" y="1"/>
                    <a:pt x="2895" y="9904"/>
                    <a:pt x="1" y="23083"/>
                  </a:cubicBezTo>
                  <a:lnTo>
                    <a:pt x="199" y="23083"/>
                  </a:lnTo>
                  <a:cubicBezTo>
                    <a:pt x="3094" y="9996"/>
                    <a:pt x="14779" y="199"/>
                    <a:pt x="28720" y="199"/>
                  </a:cubicBezTo>
                  <a:cubicBezTo>
                    <a:pt x="42661" y="199"/>
                    <a:pt x="54362" y="9996"/>
                    <a:pt x="57257" y="23083"/>
                  </a:cubicBezTo>
                  <a:lnTo>
                    <a:pt x="57440" y="23083"/>
                  </a:lnTo>
                  <a:cubicBezTo>
                    <a:pt x="54545" y="9889"/>
                    <a:pt x="42753" y="1"/>
                    <a:pt x="28720" y="1"/>
                  </a:cubicBezTo>
                  <a:close/>
                </a:path>
              </a:pathLst>
            </a:custGeom>
            <a:noFill/>
            <a:ln w="9525" cap="flat" cmpd="sng">
              <a:solidFill>
                <a:schemeClr val="accent1"/>
              </a:solidFill>
              <a:prstDash val="solid"/>
              <a:miter lim="15235"/>
              <a:headEnd type="none" w="sm" len="sm"/>
              <a:tailEnd type="none" w="sm" len="sm"/>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grpSp>
        <p:nvGrpSpPr>
          <p:cNvPr id="102" name="Google Shape;102;p7"/>
          <p:cNvGrpSpPr/>
          <p:nvPr/>
        </p:nvGrpSpPr>
        <p:grpSpPr>
          <a:xfrm rot="6299960">
            <a:off x="511395" y="4785661"/>
            <a:ext cx="277248" cy="352852"/>
            <a:chOff x="3467806" y="-877553"/>
            <a:chExt cx="207942" cy="264647"/>
          </a:xfrm>
        </p:grpSpPr>
        <p:sp>
          <p:nvSpPr>
            <p:cNvPr id="103" name="Google Shape;103;p7"/>
            <p:cNvSpPr/>
            <p:nvPr/>
          </p:nvSpPr>
          <p:spPr>
            <a:xfrm>
              <a:off x="3467806" y="-722056"/>
              <a:ext cx="109150" cy="109150"/>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3"/>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sp>
          <p:nvSpPr>
            <p:cNvPr id="104" name="Google Shape;104;p7"/>
            <p:cNvSpPr/>
            <p:nvPr/>
          </p:nvSpPr>
          <p:spPr>
            <a:xfrm>
              <a:off x="3624303" y="-877553"/>
              <a:ext cx="51446" cy="51446"/>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sz="2400"/>
            </a:p>
          </p:txBody>
        </p:sp>
      </p:grpSp>
    </p:spTree>
    <p:extLst>
      <p:ext uri="{BB962C8B-B14F-4D97-AF65-F5344CB8AC3E}">
        <p14:creationId xmlns:p14="http://schemas.microsoft.com/office/powerpoint/2010/main" val="233704881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31F9297-6595-4BCC-93C2-5831C816CBA5}" type="datetimeFigureOut">
              <a:rPr lang="en-GB" smtClean="0"/>
              <a:t>29/04/2026</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5E9F041-7ED6-41AC-A192-0CC84347826F}" type="slidenum">
              <a:rPr lang="en-GB" smtClean="0"/>
              <a:t>‹#›</a:t>
            </a:fld>
            <a:endParaRPr lang="en-GB"/>
          </a:p>
        </p:txBody>
      </p:sp>
    </p:spTree>
    <p:extLst>
      <p:ext uri="{BB962C8B-B14F-4D97-AF65-F5344CB8AC3E}">
        <p14:creationId xmlns:p14="http://schemas.microsoft.com/office/powerpoint/2010/main" val="377376676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7.xml"/><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8.xml"/><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0.xml"/><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1.xml"/><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2.xml"/><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3.xml"/><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4.xml"/><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5.xml"/><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8.xml"/><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9.xml"/><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20.xml"/><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3.xml"/><Relationship Id="rId1" Type="http://schemas.openxmlformats.org/officeDocument/2006/relationships/slideLayout" Target="../slideLayouts/slideLayout1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25"/>
        <p:cNvGrpSpPr/>
        <p:nvPr/>
      </p:nvGrpSpPr>
      <p:grpSpPr>
        <a:xfrm>
          <a:off x="0" y="0"/>
          <a:ext cx="0" cy="0"/>
          <a:chOff x="0" y="0"/>
          <a:chExt cx="0" cy="0"/>
        </a:xfrm>
      </p:grpSpPr>
      <p:grpSp>
        <p:nvGrpSpPr>
          <p:cNvPr id="986" name="Google Shape;986;p40"/>
          <p:cNvGrpSpPr/>
          <p:nvPr/>
        </p:nvGrpSpPr>
        <p:grpSpPr>
          <a:xfrm>
            <a:off x="6853511" y="4470867"/>
            <a:ext cx="5766749" cy="2869531"/>
            <a:chOff x="4879134" y="3235425"/>
            <a:chExt cx="4325062" cy="2152148"/>
          </a:xfrm>
        </p:grpSpPr>
        <p:sp>
          <p:nvSpPr>
            <p:cNvPr id="987" name="Google Shape;987;p40"/>
            <p:cNvSpPr/>
            <p:nvPr/>
          </p:nvSpPr>
          <p:spPr>
            <a:xfrm>
              <a:off x="5063801" y="3235425"/>
              <a:ext cx="4080204" cy="190810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sp>
          <p:nvSpPr>
            <p:cNvPr id="988" name="Google Shape;988;p40"/>
            <p:cNvSpPr/>
            <p:nvPr/>
          </p:nvSpPr>
          <p:spPr>
            <a:xfrm rot="10800000">
              <a:off x="5549854" y="3897482"/>
              <a:ext cx="3605821" cy="1273243"/>
            </a:xfrm>
            <a:custGeom>
              <a:avLst/>
              <a:gdLst/>
              <a:ahLst/>
              <a:cxnLst/>
              <a:rect l="l" t="t" r="r" b="b"/>
              <a:pathLst>
                <a:path w="49975" h="20252" extrusionOk="0">
                  <a:moveTo>
                    <a:pt x="1" y="0"/>
                  </a:moveTo>
                  <a:lnTo>
                    <a:pt x="1" y="15"/>
                  </a:lnTo>
                  <a:lnTo>
                    <a:pt x="1" y="20020"/>
                  </a:lnTo>
                  <a:cubicBezTo>
                    <a:pt x="1050" y="20177"/>
                    <a:pt x="2117" y="20251"/>
                    <a:pt x="3187" y="20251"/>
                  </a:cubicBezTo>
                  <a:cubicBezTo>
                    <a:pt x="4928" y="20251"/>
                    <a:pt x="6676" y="20053"/>
                    <a:pt x="8365" y="19685"/>
                  </a:cubicBezTo>
                  <a:cubicBezTo>
                    <a:pt x="12966" y="18695"/>
                    <a:pt x="17278" y="16561"/>
                    <a:pt x="21240" y="13987"/>
                  </a:cubicBezTo>
                  <a:cubicBezTo>
                    <a:pt x="26740" y="10406"/>
                    <a:pt x="31844" y="5912"/>
                    <a:pt x="38151" y="4022"/>
                  </a:cubicBezTo>
                  <a:cubicBezTo>
                    <a:pt x="41229" y="3108"/>
                    <a:pt x="44505" y="2849"/>
                    <a:pt x="47461" y="1554"/>
                  </a:cubicBezTo>
                  <a:cubicBezTo>
                    <a:pt x="48329" y="1173"/>
                    <a:pt x="49213" y="640"/>
                    <a:pt x="49974" y="0"/>
                  </a:cubicBezTo>
                  <a:close/>
                </a:path>
              </a:pathLst>
            </a:custGeom>
            <a:gradFill>
              <a:gsLst>
                <a:gs pos="0">
                  <a:schemeClr val="accent2"/>
                </a:gs>
                <a:gs pos="100000">
                  <a:srgbClr val="FFFFFF">
                    <a:alpha val="0"/>
                  </a:srgbClr>
                </a:gs>
              </a:gsLst>
              <a:lin ang="5400700" scaled="0"/>
            </a:gradFill>
            <a:ln>
              <a:noFill/>
            </a:ln>
          </p:spPr>
          <p:txBody>
            <a:bodyPr spcFirstLastPara="1" wrap="square" lIns="121900" tIns="121900" rIns="121900" bIns="121900" anchor="ctr" anchorCtr="0">
              <a:noAutofit/>
            </a:bodyPr>
            <a:lstStyle/>
            <a:p>
              <a:endParaRPr sz="2400"/>
            </a:p>
          </p:txBody>
        </p:sp>
        <p:sp>
          <p:nvSpPr>
            <p:cNvPr id="989" name="Google Shape;989;p40"/>
            <p:cNvSpPr/>
            <p:nvPr/>
          </p:nvSpPr>
          <p:spPr>
            <a:xfrm rot="10800000">
              <a:off x="4879133" y="4167435"/>
              <a:ext cx="4264867" cy="997715"/>
            </a:xfrm>
            <a:custGeom>
              <a:avLst/>
              <a:gdLst/>
              <a:ahLst/>
              <a:cxnLst/>
              <a:rect l="l" t="t" r="r" b="b"/>
              <a:pathLst>
                <a:path w="49975" h="20252" extrusionOk="0">
                  <a:moveTo>
                    <a:pt x="1" y="0"/>
                  </a:moveTo>
                  <a:lnTo>
                    <a:pt x="1" y="15"/>
                  </a:lnTo>
                  <a:lnTo>
                    <a:pt x="1" y="20020"/>
                  </a:lnTo>
                  <a:cubicBezTo>
                    <a:pt x="1050" y="20177"/>
                    <a:pt x="2117" y="20251"/>
                    <a:pt x="3187" y="20251"/>
                  </a:cubicBezTo>
                  <a:cubicBezTo>
                    <a:pt x="4928" y="20251"/>
                    <a:pt x="6676" y="20053"/>
                    <a:pt x="8365" y="19685"/>
                  </a:cubicBezTo>
                  <a:cubicBezTo>
                    <a:pt x="12966" y="18695"/>
                    <a:pt x="17278" y="16561"/>
                    <a:pt x="21240" y="13987"/>
                  </a:cubicBezTo>
                  <a:cubicBezTo>
                    <a:pt x="26740" y="10406"/>
                    <a:pt x="31844" y="5912"/>
                    <a:pt x="38151" y="4022"/>
                  </a:cubicBezTo>
                  <a:cubicBezTo>
                    <a:pt x="41229" y="3108"/>
                    <a:pt x="44505" y="2849"/>
                    <a:pt x="47461" y="1554"/>
                  </a:cubicBezTo>
                  <a:cubicBezTo>
                    <a:pt x="48329" y="1173"/>
                    <a:pt x="49213" y="640"/>
                    <a:pt x="49974"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990" name="Google Shape;990;p40"/>
            <p:cNvSpPr/>
            <p:nvPr/>
          </p:nvSpPr>
          <p:spPr>
            <a:xfrm>
              <a:off x="5656700" y="3567025"/>
              <a:ext cx="3547495" cy="1820548"/>
            </a:xfrm>
            <a:custGeom>
              <a:avLst/>
              <a:gdLst/>
              <a:ahLst/>
              <a:cxnLst/>
              <a:rect l="l" t="t" r="r" b="b"/>
              <a:pathLst>
                <a:path w="86298" h="57699" extrusionOk="0">
                  <a:moveTo>
                    <a:pt x="86282" y="0"/>
                  </a:moveTo>
                  <a:cubicBezTo>
                    <a:pt x="85398" y="610"/>
                    <a:pt x="84530" y="1234"/>
                    <a:pt x="83692" y="1905"/>
                  </a:cubicBezTo>
                  <a:cubicBezTo>
                    <a:pt x="80066" y="4693"/>
                    <a:pt x="76622" y="7755"/>
                    <a:pt x="72509" y="9858"/>
                  </a:cubicBezTo>
                  <a:cubicBezTo>
                    <a:pt x="63809" y="14292"/>
                    <a:pt x="53784" y="14657"/>
                    <a:pt x="44383" y="16516"/>
                  </a:cubicBezTo>
                  <a:cubicBezTo>
                    <a:pt x="39736" y="17430"/>
                    <a:pt x="35120" y="18725"/>
                    <a:pt x="30930" y="20980"/>
                  </a:cubicBezTo>
                  <a:cubicBezTo>
                    <a:pt x="26664" y="23265"/>
                    <a:pt x="22962" y="26465"/>
                    <a:pt x="19701" y="30030"/>
                  </a:cubicBezTo>
                  <a:cubicBezTo>
                    <a:pt x="12677" y="37740"/>
                    <a:pt x="7847" y="47064"/>
                    <a:pt x="1723" y="55444"/>
                  </a:cubicBezTo>
                  <a:cubicBezTo>
                    <a:pt x="1174" y="56206"/>
                    <a:pt x="595" y="56952"/>
                    <a:pt x="1" y="57699"/>
                  </a:cubicBezTo>
                  <a:lnTo>
                    <a:pt x="610" y="57699"/>
                  </a:lnTo>
                  <a:cubicBezTo>
                    <a:pt x="6522" y="50096"/>
                    <a:pt x="11017" y="41488"/>
                    <a:pt x="16989" y="33946"/>
                  </a:cubicBezTo>
                  <a:cubicBezTo>
                    <a:pt x="20082" y="30061"/>
                    <a:pt x="23571" y="26419"/>
                    <a:pt x="27639" y="23570"/>
                  </a:cubicBezTo>
                  <a:cubicBezTo>
                    <a:pt x="31661" y="20767"/>
                    <a:pt x="36171" y="18954"/>
                    <a:pt x="40894" y="17781"/>
                  </a:cubicBezTo>
                  <a:cubicBezTo>
                    <a:pt x="50280" y="15434"/>
                    <a:pt x="60183" y="15297"/>
                    <a:pt x="69294" y="11793"/>
                  </a:cubicBezTo>
                  <a:cubicBezTo>
                    <a:pt x="71442" y="10955"/>
                    <a:pt x="73514" y="9949"/>
                    <a:pt x="75480" y="8700"/>
                  </a:cubicBezTo>
                  <a:cubicBezTo>
                    <a:pt x="77369" y="7496"/>
                    <a:pt x="79121" y="6125"/>
                    <a:pt x="80873" y="4739"/>
                  </a:cubicBezTo>
                  <a:cubicBezTo>
                    <a:pt x="82641" y="3322"/>
                    <a:pt x="84408" y="1859"/>
                    <a:pt x="86297" y="549"/>
                  </a:cubicBezTo>
                  <a:lnTo>
                    <a:pt x="86297" y="0"/>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grpSp>
      <p:grpSp>
        <p:nvGrpSpPr>
          <p:cNvPr id="926" name="Google Shape;926;p40"/>
          <p:cNvGrpSpPr/>
          <p:nvPr/>
        </p:nvGrpSpPr>
        <p:grpSpPr>
          <a:xfrm>
            <a:off x="506874" y="201662"/>
            <a:ext cx="1150583" cy="1474929"/>
            <a:chOff x="380155" y="151246"/>
            <a:chExt cx="862937" cy="1106197"/>
          </a:xfrm>
        </p:grpSpPr>
        <p:grpSp>
          <p:nvGrpSpPr>
            <p:cNvPr id="927" name="Google Shape;927;p40"/>
            <p:cNvGrpSpPr/>
            <p:nvPr/>
          </p:nvGrpSpPr>
          <p:grpSpPr>
            <a:xfrm>
              <a:off x="380155" y="151246"/>
              <a:ext cx="862937" cy="489364"/>
              <a:chOff x="380155" y="151246"/>
              <a:chExt cx="862937" cy="489364"/>
            </a:xfrm>
          </p:grpSpPr>
          <p:sp>
            <p:nvSpPr>
              <p:cNvPr id="928" name="Google Shape;928;p40"/>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29" name="Google Shape;929;p40"/>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30" name="Google Shape;930;p40"/>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31" name="Google Shape;931;p40"/>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32" name="Google Shape;932;p40"/>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933" name="Google Shape;933;p40"/>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934" name="Google Shape;934;p40"/>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935" name="Google Shape;935;p40"/>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36" name="Google Shape;936;p40"/>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37" name="Google Shape;937;p40"/>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38" name="Google Shape;938;p40"/>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39" name="Google Shape;939;p40"/>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940" name="Google Shape;940;p40"/>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941" name="Google Shape;941;p40"/>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942" name="Google Shape;942;p40"/>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43" name="Google Shape;943;p40"/>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44" name="Google Shape;944;p40"/>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45" name="Google Shape;945;p40"/>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46" name="Google Shape;946;p40"/>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47" name="Google Shape;947;p40"/>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48" name="Google Shape;948;p40"/>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49" name="Google Shape;949;p40"/>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50" name="Google Shape;950;p40"/>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51" name="Google Shape;951;p40"/>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952" name="Google Shape;952;p40"/>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53" name="Google Shape;953;p40"/>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54" name="Google Shape;954;p40"/>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55" name="Google Shape;955;p40"/>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956" name="Google Shape;956;p40"/>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957" name="Google Shape;957;p40"/>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958" name="Google Shape;958;p40"/>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59" name="Google Shape;959;p40"/>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60" name="Google Shape;960;p40"/>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61" name="Google Shape;961;p40"/>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62" name="Google Shape;962;p40"/>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63" name="Google Shape;963;p40"/>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964" name="Google Shape;964;p40"/>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965" name="Google Shape;965;p40"/>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66" name="Google Shape;966;p40"/>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67" name="Google Shape;967;p40"/>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968" name="Google Shape;968;p40"/>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69" name="Google Shape;969;p40"/>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70" name="Google Shape;970;p40"/>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71" name="Google Shape;971;p40"/>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72" name="Google Shape;972;p40"/>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73" name="Google Shape;973;p40"/>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74" name="Google Shape;974;p40"/>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75" name="Google Shape;975;p40"/>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76" name="Google Shape;976;p40"/>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77" name="Google Shape;977;p40"/>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78" name="Google Shape;978;p40"/>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79" name="Google Shape;979;p40"/>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80" name="Google Shape;980;p40"/>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81" name="Google Shape;981;p40"/>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82" name="Google Shape;982;p40"/>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983" name="Google Shape;983;p40"/>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984" name="Google Shape;984;p40"/>
          <p:cNvSpPr txBox="1">
            <a:spLocks noGrp="1"/>
          </p:cNvSpPr>
          <p:nvPr>
            <p:ph type="ctrTitle"/>
          </p:nvPr>
        </p:nvSpPr>
        <p:spPr>
          <a:xfrm>
            <a:off x="-591729" y="802934"/>
            <a:ext cx="12252787" cy="3020000"/>
          </a:xfrm>
          <a:prstGeom prst="rect">
            <a:avLst/>
          </a:prstGeom>
        </p:spPr>
        <p:txBody>
          <a:bodyPr spcFirstLastPara="1" vert="horz" wrap="square" lIns="121900" tIns="121900" rIns="121900" bIns="121900" rtlCol="0" anchor="b" anchorCtr="0">
            <a:noAutofit/>
          </a:bodyPr>
          <a:lstStyle/>
          <a:p>
            <a:pPr lvl="0"/>
            <a:r>
              <a:rPr lang="en-GB" sz="4400" b="1" dirty="0">
                <a:solidFill>
                  <a:srgbClr val="000000"/>
                </a:solidFill>
                <a:latin typeface="Corbel" panose="020B0503020204020204" pitchFamily="34" charset="0"/>
                <a:ea typeface="+mn-ea"/>
                <a:cs typeface="+mn-cs"/>
              </a:rPr>
              <a:t>Sustainable Supply Chain: </a:t>
            </a:r>
            <a:br>
              <a:rPr lang="en-GB" sz="4400" b="1" dirty="0">
                <a:solidFill>
                  <a:srgbClr val="000000"/>
                </a:solidFill>
                <a:latin typeface="Corbel" panose="020B0503020204020204" pitchFamily="34" charset="0"/>
                <a:ea typeface="+mn-ea"/>
                <a:cs typeface="+mn-cs"/>
              </a:rPr>
            </a:br>
            <a:r>
              <a:rPr lang="en-GB" sz="4400" b="1" dirty="0">
                <a:solidFill>
                  <a:srgbClr val="000000"/>
                </a:solidFill>
                <a:latin typeface="Corbel" panose="020B0503020204020204" pitchFamily="34" charset="0"/>
                <a:ea typeface="+mn-ea"/>
                <a:cs typeface="+mn-cs"/>
              </a:rPr>
              <a:t>from Metrics to Impact</a:t>
            </a:r>
            <a:endParaRPr sz="4400" b="1" dirty="0">
              <a:solidFill>
                <a:srgbClr val="000000"/>
              </a:solidFill>
              <a:latin typeface="Corbel" panose="020B0503020204020204" pitchFamily="34" charset="0"/>
              <a:ea typeface="+mn-ea"/>
              <a:cs typeface="+mn-cs"/>
            </a:endParaRPr>
          </a:p>
        </p:txBody>
      </p:sp>
      <p:sp>
        <p:nvSpPr>
          <p:cNvPr id="985" name="Google Shape;985;p40"/>
          <p:cNvSpPr txBox="1">
            <a:spLocks noGrp="1"/>
          </p:cNvSpPr>
          <p:nvPr>
            <p:ph type="subTitle" idx="1"/>
          </p:nvPr>
        </p:nvSpPr>
        <p:spPr>
          <a:xfrm>
            <a:off x="975298" y="3652913"/>
            <a:ext cx="9022685" cy="634400"/>
          </a:xfrm>
          <a:prstGeom prst="rect">
            <a:avLst/>
          </a:prstGeom>
        </p:spPr>
        <p:txBody>
          <a:bodyPr spcFirstLastPara="1" vert="horz" wrap="square" lIns="121900" tIns="121900" rIns="121900" bIns="121900" rtlCol="0" anchor="t" anchorCtr="0">
            <a:noAutofit/>
          </a:bodyPr>
          <a:lstStyle/>
          <a:p>
            <a:pPr>
              <a:spcBef>
                <a:spcPts val="0"/>
              </a:spcBef>
            </a:pPr>
            <a:r>
              <a:rPr lang="en" sz="1800" b="1" dirty="0" smtClean="0">
                <a:solidFill>
                  <a:srgbClr val="000000"/>
                </a:solidFill>
                <a:latin typeface="Corbel" panose="020B0503020204020204" pitchFamily="34" charset="0"/>
              </a:rPr>
              <a:t>By</a:t>
            </a:r>
            <a:endParaRPr lang="en" sz="1800" dirty="0" smtClean="0">
              <a:solidFill>
                <a:srgbClr val="000000"/>
              </a:solidFill>
              <a:latin typeface="Corbel" panose="020B0503020204020204" pitchFamily="34" charset="0"/>
            </a:endParaRPr>
          </a:p>
          <a:p>
            <a:pPr>
              <a:spcBef>
                <a:spcPts val="0"/>
              </a:spcBef>
            </a:pPr>
            <a:r>
              <a:rPr lang="en" sz="1800" b="1" i="1" dirty="0">
                <a:solidFill>
                  <a:srgbClr val="000000"/>
                </a:solidFill>
                <a:latin typeface="Corbel" panose="020B0503020204020204" pitchFamily="34" charset="0"/>
              </a:rPr>
              <a:t>(</a:t>
            </a:r>
            <a:r>
              <a:rPr lang="en" sz="1800" b="1" i="1" dirty="0" smtClean="0">
                <a:solidFill>
                  <a:srgbClr val="000000"/>
                </a:solidFill>
                <a:latin typeface="Corbel" panose="020B0503020204020204" pitchFamily="34" charset="0"/>
              </a:rPr>
              <a:t>Presenter Name)</a:t>
            </a:r>
          </a:p>
          <a:p>
            <a:pPr>
              <a:spcBef>
                <a:spcPts val="0"/>
              </a:spcBef>
            </a:pPr>
            <a:endParaRPr lang="en" sz="1800" b="1" dirty="0">
              <a:solidFill>
                <a:srgbClr val="000000"/>
              </a:solidFill>
              <a:latin typeface="Corbel" panose="020B0503020204020204" pitchFamily="34" charset="0"/>
            </a:endParaRPr>
          </a:p>
          <a:p>
            <a:r>
              <a:rPr lang="en-US" sz="1800" b="1" dirty="0">
                <a:solidFill>
                  <a:srgbClr val="000000"/>
                </a:solidFill>
                <a:latin typeface="Corbel" panose="020B0503020204020204" pitchFamily="34" charset="0"/>
              </a:rPr>
              <a:t>In partial fulfillment of the requirements of the degree of</a:t>
            </a:r>
          </a:p>
          <a:p>
            <a:r>
              <a:rPr lang="en-US" sz="1800" b="1" dirty="0">
                <a:solidFill>
                  <a:srgbClr val="000000"/>
                </a:solidFill>
                <a:latin typeface="Corbel" panose="020B0503020204020204" pitchFamily="34" charset="0"/>
              </a:rPr>
              <a:t>Associate Professor</a:t>
            </a:r>
          </a:p>
          <a:p>
            <a:r>
              <a:rPr lang="en-US" sz="1800" b="1" dirty="0">
                <a:solidFill>
                  <a:srgbClr val="000000"/>
                </a:solidFill>
                <a:latin typeface="Corbel" panose="020B0503020204020204" pitchFamily="34" charset="0"/>
              </a:rPr>
              <a:t>College of </a:t>
            </a:r>
            <a:r>
              <a:rPr lang="en-US" sz="1800" b="1" dirty="0" smtClean="0">
                <a:solidFill>
                  <a:srgbClr val="000000"/>
                </a:solidFill>
                <a:latin typeface="Corbel" panose="020B0503020204020204" pitchFamily="34" charset="0"/>
              </a:rPr>
              <a:t>………………………………</a:t>
            </a:r>
            <a:endParaRPr lang="en-US" sz="1800" b="1" dirty="0">
              <a:solidFill>
                <a:srgbClr val="000000"/>
              </a:solidFill>
              <a:latin typeface="Corbel" panose="020B0503020204020204" pitchFamily="34" charset="0"/>
            </a:endParaRPr>
          </a:p>
          <a:p>
            <a:r>
              <a:rPr lang="en-US" sz="1800" b="1" dirty="0">
                <a:solidFill>
                  <a:srgbClr val="000000"/>
                </a:solidFill>
                <a:latin typeface="Corbel" panose="020B0503020204020204" pitchFamily="34" charset="0"/>
              </a:rPr>
              <a:t>Arab Academy for Science, Technology and Maritime </a:t>
            </a:r>
            <a:r>
              <a:rPr lang="en-US" sz="1800" b="1" dirty="0" smtClean="0">
                <a:solidFill>
                  <a:srgbClr val="000000"/>
                </a:solidFill>
                <a:latin typeface="Corbel" panose="020B0503020204020204" pitchFamily="34" charset="0"/>
              </a:rPr>
              <a:t>Transport (AASTMT)</a:t>
            </a:r>
            <a:endParaRPr lang="en-US" sz="1800" b="1" dirty="0">
              <a:solidFill>
                <a:srgbClr val="000000"/>
              </a:solidFill>
              <a:latin typeface="Corbel" panose="020B0503020204020204" pitchFamily="34" charset="0"/>
            </a:endParaRPr>
          </a:p>
          <a:p>
            <a:pPr>
              <a:spcBef>
                <a:spcPts val="0"/>
              </a:spcBef>
            </a:pPr>
            <a:endParaRPr sz="1800" b="1" dirty="0">
              <a:solidFill>
                <a:srgbClr val="000000"/>
              </a:solidFill>
              <a:latin typeface="Corbel" panose="020B0503020204020204" pitchFamily="34" charset="0"/>
            </a:endParaRPr>
          </a:p>
        </p:txBody>
      </p:sp>
      <p:grpSp>
        <p:nvGrpSpPr>
          <p:cNvPr id="991" name="Google Shape;991;p40"/>
          <p:cNvGrpSpPr/>
          <p:nvPr/>
        </p:nvGrpSpPr>
        <p:grpSpPr>
          <a:xfrm rot="899960">
            <a:off x="210767" y="5999018"/>
            <a:ext cx="3189917" cy="1309153"/>
            <a:chOff x="239863" y="4161621"/>
            <a:chExt cx="2392509" cy="981894"/>
          </a:xfrm>
        </p:grpSpPr>
        <p:sp>
          <p:nvSpPr>
            <p:cNvPr id="992" name="Google Shape;992;p40"/>
            <p:cNvSpPr/>
            <p:nvPr/>
          </p:nvSpPr>
          <p:spPr>
            <a:xfrm>
              <a:off x="257331" y="4189049"/>
              <a:ext cx="2375042" cy="954466"/>
            </a:xfrm>
            <a:custGeom>
              <a:avLst/>
              <a:gdLst/>
              <a:ahLst/>
              <a:cxnLst/>
              <a:rect l="l" t="t" r="r" b="b"/>
              <a:pathLst>
                <a:path w="57441" h="23084" extrusionOk="0">
                  <a:moveTo>
                    <a:pt x="28720" y="1"/>
                  </a:moveTo>
                  <a:cubicBezTo>
                    <a:pt x="14673" y="1"/>
                    <a:pt x="2895" y="9904"/>
                    <a:pt x="1" y="23083"/>
                  </a:cubicBezTo>
                  <a:lnTo>
                    <a:pt x="199" y="23083"/>
                  </a:lnTo>
                  <a:cubicBezTo>
                    <a:pt x="3094" y="9996"/>
                    <a:pt x="14779" y="199"/>
                    <a:pt x="28720" y="199"/>
                  </a:cubicBezTo>
                  <a:cubicBezTo>
                    <a:pt x="42661" y="199"/>
                    <a:pt x="54362" y="9996"/>
                    <a:pt x="57257" y="23083"/>
                  </a:cubicBezTo>
                  <a:lnTo>
                    <a:pt x="57440" y="23083"/>
                  </a:lnTo>
                  <a:cubicBezTo>
                    <a:pt x="54545" y="9889"/>
                    <a:pt x="42753" y="1"/>
                    <a:pt x="28720" y="1"/>
                  </a:cubicBezTo>
                  <a:close/>
                </a:path>
              </a:pathLst>
            </a:custGeom>
            <a:noFill/>
            <a:ln w="9525" cap="flat" cmpd="sng">
              <a:solidFill>
                <a:schemeClr val="accent1"/>
              </a:solidFill>
              <a:prstDash val="solid"/>
              <a:miter lim="15235"/>
              <a:headEnd type="none" w="sm" len="sm"/>
              <a:tailEnd type="none" w="sm" len="sm"/>
            </a:ln>
          </p:spPr>
          <p:txBody>
            <a:bodyPr spcFirstLastPara="1" wrap="square" lIns="121900" tIns="121900" rIns="121900" bIns="121900" anchor="ctr" anchorCtr="0">
              <a:noAutofit/>
            </a:bodyPr>
            <a:lstStyle/>
            <a:p>
              <a:endParaRPr sz="2400"/>
            </a:p>
          </p:txBody>
        </p:sp>
        <p:grpSp>
          <p:nvGrpSpPr>
            <p:cNvPr id="993" name="Google Shape;993;p40"/>
            <p:cNvGrpSpPr/>
            <p:nvPr/>
          </p:nvGrpSpPr>
          <p:grpSpPr>
            <a:xfrm>
              <a:off x="239863" y="4161621"/>
              <a:ext cx="744960" cy="744960"/>
              <a:chOff x="49750" y="1914525"/>
              <a:chExt cx="910375" cy="910375"/>
            </a:xfrm>
          </p:grpSpPr>
          <p:sp>
            <p:nvSpPr>
              <p:cNvPr id="994" name="Google Shape;994;p40"/>
              <p:cNvSpPr/>
              <p:nvPr/>
            </p:nvSpPr>
            <p:spPr>
              <a:xfrm>
                <a:off x="206700" y="2071450"/>
                <a:ext cx="596125" cy="59612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3"/>
              </a:solidFill>
              <a:ln>
                <a:noFill/>
              </a:ln>
            </p:spPr>
            <p:txBody>
              <a:bodyPr spcFirstLastPara="1" wrap="square" lIns="121900" tIns="121900" rIns="121900" bIns="121900" anchor="ctr" anchorCtr="0">
                <a:noAutofit/>
              </a:bodyPr>
              <a:lstStyle/>
              <a:p>
                <a:endParaRPr sz="2400"/>
              </a:p>
            </p:txBody>
          </p:sp>
          <p:sp>
            <p:nvSpPr>
              <p:cNvPr id="995" name="Google Shape;995;p40"/>
              <p:cNvSpPr/>
              <p:nvPr/>
            </p:nvSpPr>
            <p:spPr>
              <a:xfrm>
                <a:off x="49750" y="1914525"/>
                <a:ext cx="910375" cy="910375"/>
              </a:xfrm>
              <a:custGeom>
                <a:avLst/>
                <a:gdLst/>
                <a:ahLst/>
                <a:cxnLst/>
                <a:rect l="l" t="t" r="r" b="b"/>
                <a:pathLst>
                  <a:path w="36415" h="36415" fill="none" extrusionOk="0">
                    <a:moveTo>
                      <a:pt x="36415" y="18207"/>
                    </a:moveTo>
                    <a:cubicBezTo>
                      <a:pt x="36415" y="28263"/>
                      <a:pt x="28264" y="36414"/>
                      <a:pt x="18208" y="36414"/>
                    </a:cubicBezTo>
                    <a:cubicBezTo>
                      <a:pt x="8152" y="36414"/>
                      <a:pt x="1" y="28263"/>
                      <a:pt x="1" y="18207"/>
                    </a:cubicBezTo>
                    <a:cubicBezTo>
                      <a:pt x="1" y="8152"/>
                      <a:pt x="8152" y="0"/>
                      <a:pt x="18208" y="0"/>
                    </a:cubicBezTo>
                    <a:cubicBezTo>
                      <a:pt x="28264" y="0"/>
                      <a:pt x="36415" y="8152"/>
                      <a:pt x="36415" y="18207"/>
                    </a:cubicBezTo>
                    <a:close/>
                  </a:path>
                </a:pathLst>
              </a:custGeom>
              <a:noFill/>
              <a:ln w="19050" cap="flat" cmpd="sng">
                <a:solidFill>
                  <a:schemeClr val="accent1"/>
                </a:solidFill>
                <a:prstDash val="solid"/>
                <a:miter lim="15235"/>
                <a:headEnd type="none" w="sm" len="sm"/>
                <a:tailEnd type="none" w="sm" len="sm"/>
              </a:ln>
            </p:spPr>
            <p:txBody>
              <a:bodyPr spcFirstLastPara="1" wrap="square" lIns="121900" tIns="121900" rIns="121900" bIns="121900" anchor="ctr" anchorCtr="0">
                <a:noAutofit/>
              </a:bodyPr>
              <a:lstStyle/>
              <a:p>
                <a:endParaRPr sz="2400"/>
              </a:p>
            </p:txBody>
          </p:sp>
        </p:grpSp>
      </p:grpSp>
      <p:grpSp>
        <p:nvGrpSpPr>
          <p:cNvPr id="996" name="Google Shape;996;p40"/>
          <p:cNvGrpSpPr/>
          <p:nvPr/>
        </p:nvGrpSpPr>
        <p:grpSpPr>
          <a:xfrm>
            <a:off x="8380603" y="-54350"/>
            <a:ext cx="3811396" cy="2530484"/>
            <a:chOff x="6285452" y="-40763"/>
            <a:chExt cx="2858547" cy="1897863"/>
          </a:xfrm>
        </p:grpSpPr>
        <p:pic>
          <p:nvPicPr>
            <p:cNvPr id="997" name="Google Shape;997;p40"/>
            <p:cNvPicPr preferRelativeResize="0"/>
            <p:nvPr/>
          </p:nvPicPr>
          <p:blipFill rotWithShape="1">
            <a:blip r:embed="rId3">
              <a:alphaModFix/>
            </a:blip>
            <a:srcRect l="4357" t="10487" r="15680" b="8964"/>
            <a:stretch/>
          </p:blipFill>
          <p:spPr>
            <a:xfrm>
              <a:off x="7118675" y="0"/>
              <a:ext cx="2025324" cy="1857100"/>
            </a:xfrm>
            <a:prstGeom prst="rect">
              <a:avLst/>
            </a:prstGeom>
            <a:noFill/>
            <a:ln>
              <a:noFill/>
            </a:ln>
          </p:spPr>
        </p:pic>
        <p:sp>
          <p:nvSpPr>
            <p:cNvPr id="998" name="Google Shape;998;p40"/>
            <p:cNvSpPr/>
            <p:nvPr/>
          </p:nvSpPr>
          <p:spPr>
            <a:xfrm rot="10800000">
              <a:off x="6285452" y="-40763"/>
              <a:ext cx="1866976" cy="750288"/>
            </a:xfrm>
            <a:custGeom>
              <a:avLst/>
              <a:gdLst/>
              <a:ahLst/>
              <a:cxnLst/>
              <a:rect l="l" t="t" r="r" b="b"/>
              <a:pathLst>
                <a:path w="57441" h="23084" extrusionOk="0">
                  <a:moveTo>
                    <a:pt x="28720" y="1"/>
                  </a:moveTo>
                  <a:cubicBezTo>
                    <a:pt x="14673" y="1"/>
                    <a:pt x="2895" y="9904"/>
                    <a:pt x="1" y="23083"/>
                  </a:cubicBezTo>
                  <a:lnTo>
                    <a:pt x="199" y="23083"/>
                  </a:lnTo>
                  <a:cubicBezTo>
                    <a:pt x="3094" y="9996"/>
                    <a:pt x="14779" y="199"/>
                    <a:pt x="28720" y="199"/>
                  </a:cubicBezTo>
                  <a:cubicBezTo>
                    <a:pt x="42661" y="199"/>
                    <a:pt x="54362" y="9996"/>
                    <a:pt x="57257" y="23083"/>
                  </a:cubicBezTo>
                  <a:lnTo>
                    <a:pt x="57440" y="23083"/>
                  </a:lnTo>
                  <a:cubicBezTo>
                    <a:pt x="54545" y="9889"/>
                    <a:pt x="42753" y="1"/>
                    <a:pt x="28720" y="1"/>
                  </a:cubicBezTo>
                  <a:close/>
                </a:path>
              </a:pathLst>
            </a:custGeom>
            <a:noFill/>
            <a:ln w="9525" cap="flat" cmpd="sng">
              <a:solidFill>
                <a:schemeClr val="accent1"/>
              </a:solidFill>
              <a:prstDash val="solid"/>
              <a:miter lim="15235"/>
              <a:headEnd type="none" w="sm" len="sm"/>
              <a:tailEnd type="none" w="sm" len="sm"/>
            </a:ln>
          </p:spPr>
          <p:txBody>
            <a:bodyPr spcFirstLastPara="1" wrap="square" lIns="121900" tIns="121900" rIns="121900" bIns="121900" anchor="ctr" anchorCtr="0">
              <a:noAutofit/>
            </a:bodyPr>
            <a:lstStyle/>
            <a:p>
              <a:endParaRPr sz="2400"/>
            </a:p>
          </p:txBody>
        </p:sp>
        <p:sp>
          <p:nvSpPr>
            <p:cNvPr id="999" name="Google Shape;999;p40"/>
            <p:cNvSpPr/>
            <p:nvPr/>
          </p:nvSpPr>
          <p:spPr>
            <a:xfrm>
              <a:off x="7664620" y="232107"/>
              <a:ext cx="487809" cy="487809"/>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gradFill>
              <a:gsLst>
                <a:gs pos="0">
                  <a:schemeClr val="lt1"/>
                </a:gs>
                <a:gs pos="100000">
                  <a:schemeClr val="dk2"/>
                </a:gs>
              </a:gsLst>
              <a:lin ang="5400012" scaled="0"/>
            </a:gradFill>
            <a:ln>
              <a:noFill/>
            </a:ln>
          </p:spPr>
          <p:txBody>
            <a:bodyPr spcFirstLastPara="1" wrap="square" lIns="121900" tIns="121900" rIns="121900" bIns="121900" anchor="ctr" anchorCtr="0">
              <a:noAutofit/>
            </a:bodyPr>
            <a:lstStyle/>
            <a:p>
              <a:endParaRPr sz="2400"/>
            </a:p>
          </p:txBody>
        </p:sp>
      </p:grpSp>
      <p:sp>
        <p:nvSpPr>
          <p:cNvPr id="1000" name="Google Shape;1000;p40"/>
          <p:cNvSpPr/>
          <p:nvPr/>
        </p:nvSpPr>
        <p:spPr>
          <a:xfrm rot="10800000">
            <a:off x="-163734" y="-81910"/>
            <a:ext cx="3270087" cy="234165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gradFill>
            <a:gsLst>
              <a:gs pos="0">
                <a:schemeClr val="accent2"/>
              </a:gs>
              <a:gs pos="100000">
                <a:srgbClr val="FFFFFF">
                  <a:alpha val="0"/>
                </a:srgbClr>
              </a:gs>
            </a:gsLst>
            <a:lin ang="5400700" scaled="0"/>
          </a:gradFill>
          <a:ln>
            <a:noFill/>
          </a:ln>
        </p:spPr>
        <p:txBody>
          <a:bodyPr spcFirstLastPara="1" wrap="square" lIns="121900" tIns="121900" rIns="121900" bIns="121900" anchor="ctr" anchorCtr="0">
            <a:noAutofit/>
          </a:bodyPr>
          <a:lstStyle/>
          <a:p>
            <a:endParaRPr sz="2400"/>
          </a:p>
        </p:txBody>
      </p:sp>
      <p:sp>
        <p:nvSpPr>
          <p:cNvPr id="1001" name="Google Shape;1001;p40"/>
          <p:cNvSpPr/>
          <p:nvPr/>
        </p:nvSpPr>
        <p:spPr>
          <a:xfrm rot="10800000">
            <a:off x="-163731" y="-81928"/>
            <a:ext cx="1632836" cy="1088589"/>
          </a:xfrm>
          <a:custGeom>
            <a:avLst/>
            <a:gdLst/>
            <a:ahLst/>
            <a:cxnLst/>
            <a:rect l="l" t="t" r="r" b="b"/>
            <a:pathLst>
              <a:path w="31935" h="20234" extrusionOk="0">
                <a:moveTo>
                  <a:pt x="31920" y="0"/>
                </a:moveTo>
                <a:lnTo>
                  <a:pt x="31920" y="19"/>
                </a:lnTo>
                <a:lnTo>
                  <a:pt x="31920" y="19"/>
                </a:lnTo>
                <a:cubicBezTo>
                  <a:pt x="31925" y="13"/>
                  <a:pt x="31930" y="6"/>
                  <a:pt x="31935" y="0"/>
                </a:cubicBezTo>
                <a:close/>
                <a:moveTo>
                  <a:pt x="31920" y="19"/>
                </a:moveTo>
                <a:cubicBezTo>
                  <a:pt x="31559" y="454"/>
                  <a:pt x="31182" y="874"/>
                  <a:pt x="30746" y="1265"/>
                </a:cubicBezTo>
                <a:cubicBezTo>
                  <a:pt x="28263" y="3459"/>
                  <a:pt x="24804" y="4068"/>
                  <a:pt x="21514" y="4373"/>
                </a:cubicBezTo>
                <a:cubicBezTo>
                  <a:pt x="18223" y="4678"/>
                  <a:pt x="14810" y="4784"/>
                  <a:pt x="11854" y="6247"/>
                </a:cubicBezTo>
                <a:cubicBezTo>
                  <a:pt x="6826" y="8746"/>
                  <a:pt x="4419" y="14429"/>
                  <a:pt x="1052" y="18923"/>
                </a:cubicBezTo>
                <a:cubicBezTo>
                  <a:pt x="716" y="19350"/>
                  <a:pt x="366" y="19792"/>
                  <a:pt x="0" y="20234"/>
                </a:cubicBezTo>
                <a:lnTo>
                  <a:pt x="31920" y="20234"/>
                </a:lnTo>
                <a:lnTo>
                  <a:pt x="31920" y="19"/>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002" name="Google Shape;1002;p40"/>
          <p:cNvSpPr/>
          <p:nvPr/>
        </p:nvSpPr>
        <p:spPr>
          <a:xfrm>
            <a:off x="-171017" y="-42106"/>
            <a:ext cx="4832395" cy="133030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sp>
        <p:nvSpPr>
          <p:cNvPr id="1003" name="Google Shape;1003;p40"/>
          <p:cNvSpPr/>
          <p:nvPr/>
        </p:nvSpPr>
        <p:spPr>
          <a:xfrm rot="-9899967">
            <a:off x="-358178" y="-1053921"/>
            <a:ext cx="4730089" cy="2427428"/>
          </a:xfrm>
          <a:custGeom>
            <a:avLst/>
            <a:gdLst/>
            <a:ahLst/>
            <a:cxnLst/>
            <a:rect l="l" t="t" r="r" b="b"/>
            <a:pathLst>
              <a:path w="86298" h="57699" extrusionOk="0">
                <a:moveTo>
                  <a:pt x="86282" y="0"/>
                </a:moveTo>
                <a:cubicBezTo>
                  <a:pt x="85398" y="610"/>
                  <a:pt x="84530" y="1234"/>
                  <a:pt x="83692" y="1905"/>
                </a:cubicBezTo>
                <a:cubicBezTo>
                  <a:pt x="80066" y="4693"/>
                  <a:pt x="76622" y="7755"/>
                  <a:pt x="72509" y="9858"/>
                </a:cubicBezTo>
                <a:cubicBezTo>
                  <a:pt x="63809" y="14292"/>
                  <a:pt x="53784" y="14657"/>
                  <a:pt x="44383" y="16516"/>
                </a:cubicBezTo>
                <a:cubicBezTo>
                  <a:pt x="39736" y="17430"/>
                  <a:pt x="35120" y="18725"/>
                  <a:pt x="30930" y="20980"/>
                </a:cubicBezTo>
                <a:cubicBezTo>
                  <a:pt x="26664" y="23265"/>
                  <a:pt x="22962" y="26465"/>
                  <a:pt x="19701" y="30030"/>
                </a:cubicBezTo>
                <a:cubicBezTo>
                  <a:pt x="12677" y="37740"/>
                  <a:pt x="7847" y="47064"/>
                  <a:pt x="1723" y="55444"/>
                </a:cubicBezTo>
                <a:cubicBezTo>
                  <a:pt x="1174" y="56206"/>
                  <a:pt x="595" y="56952"/>
                  <a:pt x="1" y="57699"/>
                </a:cubicBezTo>
                <a:lnTo>
                  <a:pt x="610" y="57699"/>
                </a:lnTo>
                <a:cubicBezTo>
                  <a:pt x="6522" y="50096"/>
                  <a:pt x="11017" y="41488"/>
                  <a:pt x="16989" y="33946"/>
                </a:cubicBezTo>
                <a:cubicBezTo>
                  <a:pt x="20082" y="30061"/>
                  <a:pt x="23571" y="26419"/>
                  <a:pt x="27639" y="23570"/>
                </a:cubicBezTo>
                <a:cubicBezTo>
                  <a:pt x="31661" y="20767"/>
                  <a:pt x="36171" y="18954"/>
                  <a:pt x="40894" y="17781"/>
                </a:cubicBezTo>
                <a:cubicBezTo>
                  <a:pt x="50280" y="15434"/>
                  <a:pt x="60183" y="15297"/>
                  <a:pt x="69294" y="11793"/>
                </a:cubicBezTo>
                <a:cubicBezTo>
                  <a:pt x="71442" y="10955"/>
                  <a:pt x="73514" y="9949"/>
                  <a:pt x="75480" y="8700"/>
                </a:cubicBezTo>
                <a:cubicBezTo>
                  <a:pt x="77369" y="7496"/>
                  <a:pt x="79121" y="6125"/>
                  <a:pt x="80873" y="4739"/>
                </a:cubicBezTo>
                <a:cubicBezTo>
                  <a:pt x="82641" y="3322"/>
                  <a:pt x="84408" y="1859"/>
                  <a:pt x="86297" y="549"/>
                </a:cubicBezTo>
                <a:lnTo>
                  <a:pt x="86297" y="0"/>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pic>
        <p:nvPicPr>
          <p:cNvPr id="81" name="Picture 4" descr="College of International Transport and Logistics ...">
            <a:extLst>
              <a:ext uri="{FF2B5EF4-FFF2-40B4-BE49-F238E27FC236}">
                <a16:creationId xmlns:a16="http://schemas.microsoft.com/office/drawing/2014/main" id="{B3C95BED-7116-1FE8-57AD-D7C0EB76C32D}"/>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997983" y="2623313"/>
            <a:ext cx="2194016" cy="2194016"/>
          </a:xfrm>
          <a:prstGeom prst="rect">
            <a:avLst/>
          </a:prstGeom>
          <a:noFill/>
          <a:extLst>
            <a:ext uri="{909E8E84-426E-40DD-AFC4-6F175D3DCCD1}">
              <a14:hiddenFill xmlns:a14="http://schemas.microsoft.com/office/drawing/2010/main">
                <a:solidFill>
                  <a:srgbClr val="FFFFFF"/>
                </a:solidFill>
              </a14:hiddenFill>
            </a:ext>
          </a:extLst>
        </p:spPr>
      </p:pic>
      <p:pic>
        <p:nvPicPr>
          <p:cNvPr id="82" name="Picture 2" descr="Postgraduate Studies | AASTMT">
            <a:extLst>
              <a:ext uri="{FF2B5EF4-FFF2-40B4-BE49-F238E27FC236}">
                <a16:creationId xmlns:a16="http://schemas.microsoft.com/office/drawing/2014/main" id="{90BE7E2B-A97C-ECCD-658B-D2215DB4617E}"/>
              </a:ext>
            </a:extLst>
          </p:cNvPr>
          <p:cNvPicPr>
            <a:picLocks noChangeAspect="1" noChangeArrowheads="1"/>
          </p:cNvPicPr>
          <p:nvPr/>
        </p:nvPicPr>
        <p:blipFill rotWithShape="1">
          <a:blip r:embed="rId5" cstate="print">
            <a:extLst>
              <a:ext uri="{28A0092B-C50C-407E-A947-70E740481C1C}">
                <a14:useLocalDpi xmlns:a14="http://schemas.microsoft.com/office/drawing/2010/main" val="0"/>
              </a:ext>
            </a:extLst>
          </a:blip>
          <a:srcRect t="7975" b="6959"/>
          <a:stretch/>
        </p:blipFill>
        <p:spPr bwMode="auto">
          <a:xfrm>
            <a:off x="2726031" y="524350"/>
            <a:ext cx="5503915" cy="17112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906788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026"/>
        <p:cNvGrpSpPr/>
        <p:nvPr/>
      </p:nvGrpSpPr>
      <p:grpSpPr>
        <a:xfrm>
          <a:off x="0" y="0"/>
          <a:ext cx="0" cy="0"/>
          <a:chOff x="0" y="0"/>
          <a:chExt cx="0" cy="0"/>
        </a:xfrm>
      </p:grpSpPr>
      <p:sp>
        <p:nvSpPr>
          <p:cNvPr id="1027" name="Google Shape;1027;p42"/>
          <p:cNvSpPr txBox="1">
            <a:spLocks noGrp="1"/>
          </p:cNvSpPr>
          <p:nvPr>
            <p:ph type="title"/>
          </p:nvPr>
        </p:nvSpPr>
        <p:spPr>
          <a:xfrm>
            <a:off x="852860" y="267591"/>
            <a:ext cx="10272000" cy="763600"/>
          </a:xfrm>
          <a:prstGeom prst="rect">
            <a:avLst/>
          </a:prstGeom>
        </p:spPr>
        <p:txBody>
          <a:bodyPr spcFirstLastPara="1" vert="horz" wrap="square" lIns="121900" tIns="121900" rIns="121900" bIns="121900" rtlCol="0" anchor="t" anchorCtr="0">
            <a:noAutofit/>
          </a:bodyPr>
          <a:lstStyle/>
          <a:p>
            <a:pPr algn="ctr">
              <a:buSzPts val="1100"/>
            </a:pPr>
            <a:r>
              <a:rPr lang="en" sz="4267" b="1" dirty="0" smtClean="0">
                <a:solidFill>
                  <a:schemeClr val="accent2"/>
                </a:solidFill>
                <a:latin typeface="Rajdhani"/>
              </a:rPr>
              <a:t>Agenda</a:t>
            </a:r>
            <a:r>
              <a:rPr lang="en-GB" sz="4267" b="1" dirty="0">
                <a:solidFill>
                  <a:schemeClr val="accent2"/>
                </a:solidFill>
                <a:latin typeface="Rajdhani"/>
              </a:rPr>
              <a:t> </a:t>
            </a:r>
            <a:endParaRPr sz="4267" b="1" dirty="0">
              <a:solidFill>
                <a:schemeClr val="accent2"/>
              </a:solidFill>
              <a:latin typeface="Rajdhani"/>
            </a:endParaRPr>
          </a:p>
        </p:txBody>
      </p:sp>
      <p:sp>
        <p:nvSpPr>
          <p:cNvPr id="1028" name="Google Shape;1028;p42"/>
          <p:cNvSpPr txBox="1">
            <a:spLocks noGrp="1"/>
          </p:cNvSpPr>
          <p:nvPr>
            <p:ph type="title" idx="2"/>
          </p:nvPr>
        </p:nvSpPr>
        <p:spPr>
          <a:xfrm>
            <a:off x="784799" y="1572293"/>
            <a:ext cx="1162000" cy="763600"/>
          </a:xfrm>
          <a:prstGeom prst="rect">
            <a:avLst/>
          </a:prstGeom>
        </p:spPr>
        <p:txBody>
          <a:bodyPr spcFirstLastPara="1" vert="horz" wrap="square" lIns="121900" tIns="121900" rIns="121900" bIns="121900" rtlCol="0" anchor="ctr" anchorCtr="0">
            <a:noAutofit/>
          </a:bodyPr>
          <a:lstStyle/>
          <a:p>
            <a:r>
              <a:rPr lang="en" sz="2000" dirty="0">
                <a:latin typeface="Rajdhani"/>
              </a:rPr>
              <a:t>01</a:t>
            </a:r>
            <a:endParaRPr sz="2000" dirty="0">
              <a:latin typeface="Rajdhani"/>
            </a:endParaRPr>
          </a:p>
        </p:txBody>
      </p:sp>
      <p:sp>
        <p:nvSpPr>
          <p:cNvPr id="1029" name="Google Shape;1029;p42"/>
          <p:cNvSpPr txBox="1">
            <a:spLocks noGrp="1"/>
          </p:cNvSpPr>
          <p:nvPr>
            <p:ph type="subTitle" idx="1"/>
          </p:nvPr>
        </p:nvSpPr>
        <p:spPr>
          <a:xfrm>
            <a:off x="1946799" y="1574091"/>
            <a:ext cx="3951360" cy="763600"/>
          </a:xfrm>
          <a:prstGeom prst="rect">
            <a:avLst/>
          </a:prstGeom>
        </p:spPr>
        <p:txBody>
          <a:bodyPr spcFirstLastPara="1" vert="horz" wrap="square" lIns="121900" tIns="121900" rIns="121900" bIns="121900" rtlCol="0" anchor="ctr" anchorCtr="0">
            <a:noAutofit/>
          </a:bodyPr>
          <a:lstStyle/>
          <a:p>
            <a:pPr marL="0" indent="0" algn="justLow">
              <a:buClr>
                <a:schemeClr val="dk1"/>
              </a:buClr>
              <a:buSzPts val="1100"/>
            </a:pPr>
            <a:r>
              <a:rPr lang="en-GB" sz="2000" dirty="0"/>
              <a:t>Supply Chain Sustainability Management</a:t>
            </a:r>
          </a:p>
        </p:txBody>
      </p:sp>
      <p:sp>
        <p:nvSpPr>
          <p:cNvPr id="1030" name="Google Shape;1030;p42"/>
          <p:cNvSpPr txBox="1">
            <a:spLocks noGrp="1"/>
          </p:cNvSpPr>
          <p:nvPr>
            <p:ph type="title" idx="3"/>
          </p:nvPr>
        </p:nvSpPr>
        <p:spPr>
          <a:xfrm>
            <a:off x="784799" y="2661843"/>
            <a:ext cx="1162000" cy="763600"/>
          </a:xfrm>
          <a:prstGeom prst="rect">
            <a:avLst/>
          </a:prstGeom>
        </p:spPr>
        <p:txBody>
          <a:bodyPr spcFirstLastPara="1" vert="horz" wrap="square" lIns="121900" tIns="121900" rIns="121900" bIns="121900" rtlCol="0" anchor="ctr" anchorCtr="0">
            <a:noAutofit/>
          </a:bodyPr>
          <a:lstStyle/>
          <a:p>
            <a:r>
              <a:rPr lang="en" sz="2000" dirty="0">
                <a:latin typeface="Rajdhani"/>
              </a:rPr>
              <a:t>03</a:t>
            </a:r>
            <a:endParaRPr sz="2000" dirty="0">
              <a:latin typeface="Rajdhani"/>
            </a:endParaRPr>
          </a:p>
        </p:txBody>
      </p:sp>
      <p:sp>
        <p:nvSpPr>
          <p:cNvPr id="1031" name="Google Shape;1031;p42"/>
          <p:cNvSpPr txBox="1">
            <a:spLocks noGrp="1"/>
          </p:cNvSpPr>
          <p:nvPr>
            <p:ph type="subTitle" idx="4"/>
          </p:nvPr>
        </p:nvSpPr>
        <p:spPr>
          <a:xfrm>
            <a:off x="1964665" y="2761832"/>
            <a:ext cx="3808988" cy="763600"/>
          </a:xfrm>
          <a:prstGeom prst="rect">
            <a:avLst/>
          </a:prstGeom>
        </p:spPr>
        <p:txBody>
          <a:bodyPr spcFirstLastPara="1" vert="horz" wrap="square" lIns="121900" tIns="121900" rIns="121900" bIns="121900" rtlCol="0" anchor="ctr" anchorCtr="0">
            <a:noAutofit/>
          </a:bodyPr>
          <a:lstStyle/>
          <a:p>
            <a:pPr marL="0" indent="0" algn="justLow">
              <a:buClr>
                <a:schemeClr val="dk1"/>
              </a:buClr>
              <a:buSzPts val="1100"/>
            </a:pPr>
            <a:r>
              <a:rPr lang="en-GB" sz="2000" dirty="0"/>
              <a:t>Supply Chain Sustainability Performance Items</a:t>
            </a:r>
          </a:p>
          <a:p>
            <a:pPr marL="0" indent="0" algn="justLow">
              <a:buClr>
                <a:schemeClr val="dk1"/>
              </a:buClr>
              <a:buSzPts val="1100"/>
            </a:pPr>
            <a:endParaRPr sz="2000" dirty="0"/>
          </a:p>
        </p:txBody>
      </p:sp>
      <p:sp>
        <p:nvSpPr>
          <p:cNvPr id="1032" name="Google Shape;1032;p42"/>
          <p:cNvSpPr txBox="1">
            <a:spLocks noGrp="1"/>
          </p:cNvSpPr>
          <p:nvPr>
            <p:ph type="title" idx="5"/>
          </p:nvPr>
        </p:nvSpPr>
        <p:spPr>
          <a:xfrm>
            <a:off x="784799" y="3725269"/>
            <a:ext cx="1162000" cy="763600"/>
          </a:xfrm>
          <a:prstGeom prst="rect">
            <a:avLst/>
          </a:prstGeom>
        </p:spPr>
        <p:txBody>
          <a:bodyPr spcFirstLastPara="1" vert="horz" wrap="square" lIns="121900" tIns="121900" rIns="121900" bIns="121900" rtlCol="0" anchor="ctr" anchorCtr="0">
            <a:noAutofit/>
          </a:bodyPr>
          <a:lstStyle/>
          <a:p>
            <a:r>
              <a:rPr lang="en" sz="2000">
                <a:latin typeface="Rajdhani"/>
              </a:rPr>
              <a:t>05</a:t>
            </a:r>
            <a:endParaRPr sz="2000">
              <a:latin typeface="Rajdhani"/>
            </a:endParaRPr>
          </a:p>
        </p:txBody>
      </p:sp>
      <p:sp>
        <p:nvSpPr>
          <p:cNvPr id="1033" name="Google Shape;1033;p42"/>
          <p:cNvSpPr txBox="1">
            <a:spLocks noGrp="1"/>
          </p:cNvSpPr>
          <p:nvPr>
            <p:ph type="subTitle" idx="6"/>
          </p:nvPr>
        </p:nvSpPr>
        <p:spPr>
          <a:xfrm>
            <a:off x="1993452" y="3740259"/>
            <a:ext cx="4224467" cy="763600"/>
          </a:xfrm>
          <a:prstGeom prst="rect">
            <a:avLst/>
          </a:prstGeom>
        </p:spPr>
        <p:txBody>
          <a:bodyPr spcFirstLastPara="1" vert="horz" wrap="square" lIns="121900" tIns="121900" rIns="121900" bIns="121900" rtlCol="0" anchor="ctr" anchorCtr="0">
            <a:noAutofit/>
          </a:bodyPr>
          <a:lstStyle/>
          <a:p>
            <a:pPr marL="0" indent="0">
              <a:buClr>
                <a:schemeClr val="dk1"/>
              </a:buClr>
              <a:buSzPts val="1100"/>
            </a:pPr>
            <a:r>
              <a:rPr lang="en-GB" sz="2000" dirty="0"/>
              <a:t>Most-Discussed Research Topics Impacting Sustainability Performance Management (2024–2025)</a:t>
            </a:r>
          </a:p>
        </p:txBody>
      </p:sp>
      <p:sp>
        <p:nvSpPr>
          <p:cNvPr id="1034" name="Google Shape;1034;p42"/>
          <p:cNvSpPr txBox="1">
            <a:spLocks noGrp="1"/>
          </p:cNvSpPr>
          <p:nvPr>
            <p:ph type="title" idx="7"/>
          </p:nvPr>
        </p:nvSpPr>
        <p:spPr>
          <a:xfrm>
            <a:off x="6043637" y="1572293"/>
            <a:ext cx="1162000" cy="763600"/>
          </a:xfrm>
          <a:prstGeom prst="rect">
            <a:avLst/>
          </a:prstGeom>
        </p:spPr>
        <p:txBody>
          <a:bodyPr spcFirstLastPara="1" vert="horz" wrap="square" lIns="121900" tIns="121900" rIns="121900" bIns="121900" rtlCol="0" anchor="ctr" anchorCtr="0">
            <a:noAutofit/>
          </a:bodyPr>
          <a:lstStyle/>
          <a:p>
            <a:r>
              <a:rPr lang="en" sz="2000" dirty="0">
                <a:latin typeface="Rajdhani"/>
              </a:rPr>
              <a:t>02</a:t>
            </a:r>
            <a:endParaRPr sz="2000" dirty="0">
              <a:latin typeface="Rajdhani"/>
            </a:endParaRPr>
          </a:p>
        </p:txBody>
      </p:sp>
      <p:sp>
        <p:nvSpPr>
          <p:cNvPr id="1035" name="Google Shape;1035;p42"/>
          <p:cNvSpPr txBox="1">
            <a:spLocks noGrp="1"/>
          </p:cNvSpPr>
          <p:nvPr>
            <p:ph type="subTitle" idx="8"/>
          </p:nvPr>
        </p:nvSpPr>
        <p:spPr>
          <a:xfrm>
            <a:off x="7248954" y="1682706"/>
            <a:ext cx="3860244" cy="763600"/>
          </a:xfrm>
          <a:prstGeom prst="rect">
            <a:avLst/>
          </a:prstGeom>
        </p:spPr>
        <p:txBody>
          <a:bodyPr spcFirstLastPara="1" vert="horz" wrap="square" lIns="121900" tIns="121900" rIns="121900" bIns="121900" rtlCol="0" anchor="ctr" anchorCtr="0">
            <a:noAutofit/>
          </a:bodyPr>
          <a:lstStyle/>
          <a:p>
            <a:pPr marL="0" indent="0">
              <a:buClr>
                <a:schemeClr val="dk1"/>
              </a:buClr>
              <a:buSzPts val="1100"/>
            </a:pPr>
            <a:r>
              <a:rPr lang="en-GB" sz="2000" dirty="0"/>
              <a:t>The Importance of Measuring Supply Chain Sustainability Performance</a:t>
            </a:r>
          </a:p>
          <a:p>
            <a:pPr marL="0" indent="0">
              <a:buClr>
                <a:schemeClr val="dk1"/>
              </a:buClr>
              <a:buSzPts val="1100"/>
            </a:pPr>
            <a:endParaRPr sz="2000" dirty="0"/>
          </a:p>
        </p:txBody>
      </p:sp>
      <p:sp>
        <p:nvSpPr>
          <p:cNvPr id="1036" name="Google Shape;1036;p42"/>
          <p:cNvSpPr txBox="1">
            <a:spLocks noGrp="1"/>
          </p:cNvSpPr>
          <p:nvPr>
            <p:ph type="title" idx="9"/>
          </p:nvPr>
        </p:nvSpPr>
        <p:spPr>
          <a:xfrm>
            <a:off x="6052408" y="2655605"/>
            <a:ext cx="1162000" cy="763600"/>
          </a:xfrm>
          <a:prstGeom prst="rect">
            <a:avLst/>
          </a:prstGeom>
        </p:spPr>
        <p:txBody>
          <a:bodyPr spcFirstLastPara="1" vert="horz" wrap="square" lIns="121900" tIns="121900" rIns="121900" bIns="121900" rtlCol="0" anchor="ctr" anchorCtr="0">
            <a:noAutofit/>
          </a:bodyPr>
          <a:lstStyle/>
          <a:p>
            <a:r>
              <a:rPr lang="en" sz="2000" dirty="0">
                <a:latin typeface="Rajdhani"/>
              </a:rPr>
              <a:t>04</a:t>
            </a:r>
            <a:endParaRPr sz="2000" dirty="0">
              <a:latin typeface="Rajdhani"/>
            </a:endParaRPr>
          </a:p>
        </p:txBody>
      </p:sp>
      <p:sp>
        <p:nvSpPr>
          <p:cNvPr id="1037" name="Google Shape;1037;p42"/>
          <p:cNvSpPr txBox="1">
            <a:spLocks noGrp="1"/>
          </p:cNvSpPr>
          <p:nvPr>
            <p:ph type="subTitle" idx="13"/>
          </p:nvPr>
        </p:nvSpPr>
        <p:spPr>
          <a:xfrm>
            <a:off x="7231423" y="2692257"/>
            <a:ext cx="3073011" cy="763600"/>
          </a:xfrm>
          <a:prstGeom prst="rect">
            <a:avLst/>
          </a:prstGeom>
        </p:spPr>
        <p:txBody>
          <a:bodyPr spcFirstLastPara="1" vert="horz" wrap="square" lIns="121900" tIns="121900" rIns="121900" bIns="121900" rtlCol="0" anchor="ctr" anchorCtr="0">
            <a:noAutofit/>
          </a:bodyPr>
          <a:lstStyle/>
          <a:p>
            <a:pPr marL="0" indent="0" algn="justLow">
              <a:buClr>
                <a:schemeClr val="dk1"/>
              </a:buClr>
              <a:buSzPts val="1100"/>
            </a:pPr>
            <a:r>
              <a:rPr lang="en-GB" sz="2000" dirty="0" smtClean="0"/>
              <a:t>Egypt’s Sustainability </a:t>
            </a:r>
            <a:r>
              <a:rPr lang="en-GB" sz="2000" dirty="0"/>
              <a:t>Performance Rankings</a:t>
            </a:r>
            <a:endParaRPr sz="2000" dirty="0"/>
          </a:p>
        </p:txBody>
      </p:sp>
      <p:grpSp>
        <p:nvGrpSpPr>
          <p:cNvPr id="1040" name="Google Shape;1040;p42"/>
          <p:cNvGrpSpPr/>
          <p:nvPr/>
        </p:nvGrpSpPr>
        <p:grpSpPr>
          <a:xfrm rot="-5400000">
            <a:off x="8442095" y="936716"/>
            <a:ext cx="5413837" cy="2228213"/>
            <a:chOff x="5063800" y="3387250"/>
            <a:chExt cx="4636193" cy="1908152"/>
          </a:xfrm>
        </p:grpSpPr>
        <p:sp>
          <p:nvSpPr>
            <p:cNvPr id="1041" name="Google Shape;1041;p42"/>
            <p:cNvSpPr/>
            <p:nvPr/>
          </p:nvSpPr>
          <p:spPr>
            <a:xfrm>
              <a:off x="6691425" y="3387250"/>
              <a:ext cx="3008568" cy="1756244"/>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000">
                <a:latin typeface="Rajdhani"/>
              </a:endParaRPr>
            </a:p>
          </p:txBody>
        </p:sp>
        <p:sp>
          <p:nvSpPr>
            <p:cNvPr id="1042" name="Google Shape;1042;p42"/>
            <p:cNvSpPr/>
            <p:nvPr/>
          </p:nvSpPr>
          <p:spPr>
            <a:xfrm>
              <a:off x="5063800" y="3848875"/>
              <a:ext cx="4373719" cy="1446527"/>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000">
                <a:latin typeface="Rajdhani"/>
              </a:endParaRPr>
            </a:p>
          </p:txBody>
        </p:sp>
      </p:grpSp>
      <p:grpSp>
        <p:nvGrpSpPr>
          <p:cNvPr id="1043" name="Google Shape;1043;p42"/>
          <p:cNvGrpSpPr/>
          <p:nvPr/>
        </p:nvGrpSpPr>
        <p:grpSpPr>
          <a:xfrm rot="-5400000" flipH="1">
            <a:off x="10033241" y="5001648"/>
            <a:ext cx="901267" cy="1250651"/>
            <a:chOff x="417825" y="3072538"/>
            <a:chExt cx="675950" cy="937988"/>
          </a:xfrm>
        </p:grpSpPr>
        <p:sp>
          <p:nvSpPr>
            <p:cNvPr id="1044" name="Google Shape;1044;p42"/>
            <p:cNvSpPr/>
            <p:nvPr/>
          </p:nvSpPr>
          <p:spPr>
            <a:xfrm>
              <a:off x="417825" y="3420100"/>
              <a:ext cx="590800" cy="590425"/>
            </a:xfrm>
            <a:custGeom>
              <a:avLst/>
              <a:gdLst/>
              <a:ahLst/>
              <a:cxnLst/>
              <a:rect l="l" t="t" r="r" b="b"/>
              <a:pathLst>
                <a:path w="23632" h="23617" fill="none" extrusionOk="0">
                  <a:moveTo>
                    <a:pt x="23631" y="0"/>
                  </a:moveTo>
                  <a:lnTo>
                    <a:pt x="0" y="23616"/>
                  </a:lnTo>
                </a:path>
              </a:pathLst>
            </a:custGeom>
            <a:noFill/>
            <a:ln w="19050" cap="flat" cmpd="sng">
              <a:solidFill>
                <a:schemeClr val="lt2"/>
              </a:solidFill>
              <a:prstDash val="solid"/>
              <a:miter lim="15235"/>
              <a:headEnd type="none" w="sm" len="sm"/>
              <a:tailEnd type="none" w="sm" len="sm"/>
            </a:ln>
          </p:spPr>
          <p:txBody>
            <a:bodyPr spcFirstLastPara="1" wrap="square" lIns="121900" tIns="121900" rIns="121900" bIns="121900" anchor="ctr" anchorCtr="0">
              <a:noAutofit/>
            </a:bodyPr>
            <a:lstStyle/>
            <a:p>
              <a:endParaRPr sz="2000">
                <a:latin typeface="Rajdhani"/>
              </a:endParaRPr>
            </a:p>
          </p:txBody>
        </p:sp>
        <p:sp>
          <p:nvSpPr>
            <p:cNvPr id="1045" name="Google Shape;1045;p42"/>
            <p:cNvSpPr/>
            <p:nvPr/>
          </p:nvSpPr>
          <p:spPr>
            <a:xfrm>
              <a:off x="502975" y="3072538"/>
              <a:ext cx="590800" cy="590425"/>
            </a:xfrm>
            <a:custGeom>
              <a:avLst/>
              <a:gdLst/>
              <a:ahLst/>
              <a:cxnLst/>
              <a:rect l="l" t="t" r="r" b="b"/>
              <a:pathLst>
                <a:path w="23632" h="23617" fill="none" extrusionOk="0">
                  <a:moveTo>
                    <a:pt x="23631" y="0"/>
                  </a:moveTo>
                  <a:lnTo>
                    <a:pt x="0" y="23616"/>
                  </a:lnTo>
                </a:path>
              </a:pathLst>
            </a:custGeom>
            <a:noFill/>
            <a:ln w="19050" cap="flat" cmpd="sng">
              <a:solidFill>
                <a:schemeClr val="accent1"/>
              </a:solidFill>
              <a:prstDash val="solid"/>
              <a:miter lim="15235"/>
              <a:headEnd type="none" w="sm" len="sm"/>
              <a:tailEnd type="none" w="sm" len="sm"/>
            </a:ln>
          </p:spPr>
          <p:txBody>
            <a:bodyPr spcFirstLastPara="1" wrap="square" lIns="121900" tIns="121900" rIns="121900" bIns="121900" anchor="ctr" anchorCtr="0">
              <a:noAutofit/>
            </a:bodyPr>
            <a:lstStyle/>
            <a:p>
              <a:endParaRPr sz="2000">
                <a:latin typeface="Rajdhani"/>
              </a:endParaRPr>
            </a:p>
          </p:txBody>
        </p:sp>
      </p:grpSp>
      <p:sp>
        <p:nvSpPr>
          <p:cNvPr id="19" name="Google Shape;1032;p42"/>
          <p:cNvSpPr txBox="1">
            <a:spLocks noGrp="1"/>
          </p:cNvSpPr>
          <p:nvPr>
            <p:ph type="title" idx="5"/>
          </p:nvPr>
        </p:nvSpPr>
        <p:spPr>
          <a:xfrm>
            <a:off x="6135251" y="4803685"/>
            <a:ext cx="1162000" cy="763600"/>
          </a:xfrm>
          <a:prstGeom prst="rect">
            <a:avLst/>
          </a:prstGeom>
        </p:spPr>
        <p:txBody>
          <a:bodyPr spcFirstLastPara="1" vert="horz" wrap="square" lIns="121900" tIns="121900" rIns="121900" bIns="121900" rtlCol="0" anchor="ctr" anchorCtr="0">
            <a:noAutofit/>
          </a:bodyPr>
          <a:lstStyle/>
          <a:p>
            <a:r>
              <a:rPr lang="en" sz="2000" dirty="0" smtClean="0">
                <a:latin typeface="Rajdhani"/>
              </a:rPr>
              <a:t>08</a:t>
            </a:r>
            <a:endParaRPr sz="2000" dirty="0">
              <a:latin typeface="Rajdhani"/>
            </a:endParaRPr>
          </a:p>
        </p:txBody>
      </p:sp>
      <p:sp>
        <p:nvSpPr>
          <p:cNvPr id="20" name="Google Shape;1033;p42"/>
          <p:cNvSpPr txBox="1">
            <a:spLocks noGrp="1"/>
          </p:cNvSpPr>
          <p:nvPr>
            <p:ph type="subTitle" idx="6"/>
          </p:nvPr>
        </p:nvSpPr>
        <p:spPr>
          <a:xfrm>
            <a:off x="7300210" y="4907100"/>
            <a:ext cx="3808988" cy="763600"/>
          </a:xfrm>
          <a:prstGeom prst="rect">
            <a:avLst/>
          </a:prstGeom>
        </p:spPr>
        <p:txBody>
          <a:bodyPr spcFirstLastPara="1" vert="horz" wrap="square" lIns="121900" tIns="121900" rIns="121900" bIns="121900" rtlCol="0" anchor="ctr" anchorCtr="0">
            <a:noAutofit/>
          </a:bodyPr>
          <a:lstStyle/>
          <a:p>
            <a:pPr marL="0" indent="0" algn="justLow">
              <a:buClr>
                <a:schemeClr val="dk1"/>
              </a:buClr>
              <a:buSzPts val="1100"/>
            </a:pPr>
            <a:r>
              <a:rPr lang="en-GB" sz="2000" dirty="0"/>
              <a:t>Contemporary Sustainable </a:t>
            </a:r>
            <a:r>
              <a:rPr lang="en-GB" sz="2000" dirty="0" smtClean="0"/>
              <a:t>Practices </a:t>
            </a:r>
            <a:r>
              <a:rPr lang="en-GB" sz="2000" dirty="0"/>
              <a:t>in Supply Chain </a:t>
            </a:r>
            <a:r>
              <a:rPr lang="en-GB" sz="2000" dirty="0" smtClean="0"/>
              <a:t>Management</a:t>
            </a:r>
            <a:endParaRPr lang="en-GB" sz="2000" dirty="0"/>
          </a:p>
          <a:p>
            <a:pPr marL="0" indent="0">
              <a:buClr>
                <a:schemeClr val="dk1"/>
              </a:buClr>
              <a:buSzPts val="1100"/>
            </a:pPr>
            <a:endParaRPr lang="en-GB" sz="2000" dirty="0"/>
          </a:p>
        </p:txBody>
      </p:sp>
      <p:sp>
        <p:nvSpPr>
          <p:cNvPr id="21" name="Google Shape;1032;p42"/>
          <p:cNvSpPr txBox="1">
            <a:spLocks noGrp="1"/>
          </p:cNvSpPr>
          <p:nvPr>
            <p:ph type="title" idx="5"/>
          </p:nvPr>
        </p:nvSpPr>
        <p:spPr>
          <a:xfrm>
            <a:off x="802665" y="4788695"/>
            <a:ext cx="1162000" cy="763600"/>
          </a:xfrm>
          <a:prstGeom prst="rect">
            <a:avLst/>
          </a:prstGeom>
        </p:spPr>
        <p:txBody>
          <a:bodyPr spcFirstLastPara="1" vert="horz" wrap="square" lIns="121900" tIns="121900" rIns="121900" bIns="121900" rtlCol="0" anchor="ctr" anchorCtr="0">
            <a:noAutofit/>
          </a:bodyPr>
          <a:lstStyle/>
          <a:p>
            <a:r>
              <a:rPr lang="en" sz="2000" dirty="0" smtClean="0">
                <a:latin typeface="Rajdhani"/>
              </a:rPr>
              <a:t>07</a:t>
            </a:r>
            <a:endParaRPr sz="2000" dirty="0">
              <a:latin typeface="Rajdhani"/>
            </a:endParaRPr>
          </a:p>
        </p:txBody>
      </p:sp>
      <p:sp>
        <p:nvSpPr>
          <p:cNvPr id="22" name="Google Shape;1033;p42"/>
          <p:cNvSpPr txBox="1">
            <a:spLocks noGrp="1"/>
          </p:cNvSpPr>
          <p:nvPr>
            <p:ph type="subTitle" idx="6"/>
          </p:nvPr>
        </p:nvSpPr>
        <p:spPr>
          <a:xfrm>
            <a:off x="1939886" y="4803685"/>
            <a:ext cx="3714631" cy="763600"/>
          </a:xfrm>
          <a:prstGeom prst="rect">
            <a:avLst/>
          </a:prstGeom>
        </p:spPr>
        <p:txBody>
          <a:bodyPr spcFirstLastPara="1" vert="horz" wrap="square" lIns="121900" tIns="121900" rIns="121900" bIns="121900" rtlCol="0" anchor="ctr" anchorCtr="0">
            <a:noAutofit/>
          </a:bodyPr>
          <a:lstStyle/>
          <a:p>
            <a:pPr marL="0" indent="0">
              <a:buClr>
                <a:schemeClr val="dk1"/>
              </a:buClr>
              <a:buSzPts val="1100"/>
            </a:pPr>
            <a:r>
              <a:rPr lang="en-GB" sz="2000" dirty="0" smtClean="0"/>
              <a:t>Future </a:t>
            </a:r>
            <a:r>
              <a:rPr lang="en-GB" sz="2000" dirty="0"/>
              <a:t>Research Directions</a:t>
            </a:r>
          </a:p>
          <a:p>
            <a:pPr marL="0" indent="0">
              <a:buClr>
                <a:schemeClr val="dk1"/>
              </a:buClr>
              <a:buSzPts val="1100"/>
            </a:pPr>
            <a:endParaRPr lang="en-GB" sz="2000" dirty="0"/>
          </a:p>
        </p:txBody>
      </p:sp>
      <p:sp>
        <p:nvSpPr>
          <p:cNvPr id="23" name="Google Shape;1032;p42"/>
          <p:cNvSpPr txBox="1">
            <a:spLocks noGrp="1"/>
          </p:cNvSpPr>
          <p:nvPr>
            <p:ph type="title" idx="5"/>
          </p:nvPr>
        </p:nvSpPr>
        <p:spPr>
          <a:xfrm>
            <a:off x="6100276" y="3740259"/>
            <a:ext cx="1162000" cy="763600"/>
          </a:xfrm>
          <a:prstGeom prst="rect">
            <a:avLst/>
          </a:prstGeom>
        </p:spPr>
        <p:txBody>
          <a:bodyPr spcFirstLastPara="1" vert="horz" wrap="square" lIns="121900" tIns="121900" rIns="121900" bIns="121900" rtlCol="0" anchor="ctr" anchorCtr="0">
            <a:noAutofit/>
          </a:bodyPr>
          <a:lstStyle/>
          <a:p>
            <a:r>
              <a:rPr lang="en" sz="2000" dirty="0" smtClean="0">
                <a:latin typeface="Rajdhani"/>
              </a:rPr>
              <a:t>06</a:t>
            </a:r>
            <a:endParaRPr sz="2000" dirty="0">
              <a:latin typeface="Rajdhani"/>
            </a:endParaRPr>
          </a:p>
        </p:txBody>
      </p:sp>
      <p:sp>
        <p:nvSpPr>
          <p:cNvPr id="24" name="Google Shape;1033;p42"/>
          <p:cNvSpPr txBox="1">
            <a:spLocks noGrp="1"/>
          </p:cNvSpPr>
          <p:nvPr>
            <p:ph type="subTitle" idx="6"/>
          </p:nvPr>
        </p:nvSpPr>
        <p:spPr>
          <a:xfrm>
            <a:off x="7262276" y="3926552"/>
            <a:ext cx="3714631" cy="763600"/>
          </a:xfrm>
          <a:prstGeom prst="rect">
            <a:avLst/>
          </a:prstGeom>
        </p:spPr>
        <p:txBody>
          <a:bodyPr spcFirstLastPara="1" vert="horz" wrap="square" lIns="121900" tIns="121900" rIns="121900" bIns="121900" rtlCol="0" anchor="ctr" anchorCtr="0">
            <a:noAutofit/>
          </a:bodyPr>
          <a:lstStyle/>
          <a:p>
            <a:pPr marL="0" indent="0">
              <a:buClr>
                <a:schemeClr val="dk1"/>
              </a:buClr>
              <a:buSzPts val="1100"/>
            </a:pPr>
            <a:r>
              <a:rPr lang="en-GB" sz="2000" dirty="0" smtClean="0"/>
              <a:t>Contributions </a:t>
            </a:r>
            <a:endParaRPr lang="en-GB" sz="2000" dirty="0"/>
          </a:p>
          <a:p>
            <a:pPr marL="0" indent="0">
              <a:buClr>
                <a:schemeClr val="dk1"/>
              </a:buClr>
              <a:buSzPts val="1100"/>
            </a:pPr>
            <a:endParaRPr lang="en-GB" sz="2000" dirty="0"/>
          </a:p>
        </p:txBody>
      </p:sp>
    </p:spTree>
    <p:extLst>
      <p:ext uri="{BB962C8B-B14F-4D97-AF65-F5344CB8AC3E}">
        <p14:creationId xmlns:p14="http://schemas.microsoft.com/office/powerpoint/2010/main" val="6962417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151"/>
        <p:cNvGrpSpPr/>
        <p:nvPr/>
      </p:nvGrpSpPr>
      <p:grpSpPr>
        <a:xfrm>
          <a:off x="0" y="0"/>
          <a:ext cx="0" cy="0"/>
          <a:chOff x="0" y="0"/>
          <a:chExt cx="0" cy="0"/>
        </a:xfrm>
      </p:grpSpPr>
      <p:sp>
        <p:nvSpPr>
          <p:cNvPr id="1152" name="Google Shape;1152;p45"/>
          <p:cNvSpPr txBox="1">
            <a:spLocks noGrp="1"/>
          </p:cNvSpPr>
          <p:nvPr>
            <p:ph type="title"/>
          </p:nvPr>
        </p:nvSpPr>
        <p:spPr>
          <a:xfrm>
            <a:off x="820852" y="325010"/>
            <a:ext cx="10272000" cy="763600"/>
          </a:xfrm>
          <a:prstGeom prst="rect">
            <a:avLst/>
          </a:prstGeom>
        </p:spPr>
        <p:txBody>
          <a:bodyPr spcFirstLastPara="1" vert="horz" wrap="square" lIns="121900" tIns="121900" rIns="121900" bIns="121900" rtlCol="0" anchor="t" anchorCtr="0">
            <a:noAutofit/>
          </a:bodyPr>
          <a:lstStyle/>
          <a:p>
            <a:pPr lvl="0" algn="ctr">
              <a:buSzPts val="1100"/>
            </a:pPr>
            <a:r>
              <a:rPr lang="en-GB" sz="4267" b="1" dirty="0">
                <a:solidFill>
                  <a:schemeClr val="accent2"/>
                </a:solidFill>
              </a:rPr>
              <a:t>Supply Chain Sustainability Management</a:t>
            </a:r>
          </a:p>
        </p:txBody>
      </p:sp>
      <p:sp>
        <p:nvSpPr>
          <p:cNvPr id="1154" name="Google Shape;1154;p45"/>
          <p:cNvSpPr txBox="1">
            <a:spLocks noGrp="1"/>
          </p:cNvSpPr>
          <p:nvPr>
            <p:ph type="subTitle" idx="2"/>
          </p:nvPr>
        </p:nvSpPr>
        <p:spPr>
          <a:xfrm>
            <a:off x="511989" y="1469639"/>
            <a:ext cx="10889726" cy="4291941"/>
          </a:xfrm>
          <a:prstGeom prst="rect">
            <a:avLst/>
          </a:prstGeom>
        </p:spPr>
        <p:txBody>
          <a:bodyPr spcFirstLastPara="1" vert="horz" wrap="square" lIns="121900" tIns="121900" rIns="121900" bIns="121900" rtlCol="0" anchor="t" anchorCtr="0">
            <a:noAutofit/>
          </a:bodyPr>
          <a:lstStyle/>
          <a:p>
            <a:pPr marL="228594" indent="-228594" algn="justLow">
              <a:spcBef>
                <a:spcPts val="600"/>
              </a:spcBef>
              <a:spcAft>
                <a:spcPts val="2400"/>
              </a:spcAft>
              <a:buFont typeface="Arial" panose="020B0604020202020204" pitchFamily="34" charset="0"/>
              <a:buChar char="•"/>
            </a:pPr>
            <a:r>
              <a:rPr lang="en-GB" dirty="0"/>
              <a:t>The UN </a:t>
            </a:r>
            <a:r>
              <a:rPr lang="en-GB" b="1" i="1" dirty="0">
                <a:solidFill>
                  <a:srgbClr val="FF0000"/>
                </a:solidFill>
              </a:rPr>
              <a:t>Sustainable Development Goals </a:t>
            </a:r>
            <a:r>
              <a:rPr lang="en-GB" dirty="0"/>
              <a:t>(SDGs), launched in 2015, set a global sustainability framework until 2030. </a:t>
            </a:r>
          </a:p>
          <a:p>
            <a:pPr marL="228594" indent="-228594" algn="justLow">
              <a:spcBef>
                <a:spcPts val="600"/>
              </a:spcBef>
              <a:spcAft>
                <a:spcPts val="2400"/>
              </a:spcAft>
              <a:buFont typeface="Arial" panose="020B0604020202020204" pitchFamily="34" charset="0"/>
              <a:buChar char="•"/>
            </a:pPr>
            <a:r>
              <a:rPr lang="en-GB" dirty="0" smtClean="0"/>
              <a:t>Supply </a:t>
            </a:r>
            <a:r>
              <a:rPr lang="en-GB" dirty="0"/>
              <a:t>Chain Sustainability Management (SCSM) </a:t>
            </a:r>
            <a:r>
              <a:rPr lang="en-GB" b="1" dirty="0">
                <a:solidFill>
                  <a:srgbClr val="FF0000"/>
                </a:solidFill>
              </a:rPr>
              <a:t>integrates</a:t>
            </a:r>
            <a:r>
              <a:rPr lang="en-GB" dirty="0"/>
              <a:t> environmental, social, and economic objectives into supply chain strategy to foster resilience and sustainability (Carter &amp; Rogers, 2008; Al‑</a:t>
            </a:r>
            <a:r>
              <a:rPr lang="en-GB" dirty="0" err="1"/>
              <a:t>Okaily</a:t>
            </a:r>
            <a:r>
              <a:rPr lang="en-GB" dirty="0"/>
              <a:t> et al., 2024</a:t>
            </a:r>
            <a:r>
              <a:rPr lang="en-GB" dirty="0" smtClean="0"/>
              <a:t>).</a:t>
            </a:r>
          </a:p>
          <a:p>
            <a:pPr marL="228594" indent="-228594" algn="justLow">
              <a:spcBef>
                <a:spcPts val="600"/>
              </a:spcBef>
              <a:spcAft>
                <a:spcPts val="2400"/>
              </a:spcAft>
              <a:buFont typeface="Arial" panose="020B0604020202020204" pitchFamily="34" charset="0"/>
              <a:buChar char="•"/>
            </a:pPr>
            <a:r>
              <a:rPr lang="en-GB" dirty="0" smtClean="0"/>
              <a:t>It </a:t>
            </a:r>
            <a:r>
              <a:rPr lang="en-GB" dirty="0"/>
              <a:t>aims to </a:t>
            </a:r>
            <a:r>
              <a:rPr lang="en-GB" b="1" dirty="0">
                <a:solidFill>
                  <a:srgbClr val="FF0000"/>
                </a:solidFill>
              </a:rPr>
              <a:t>protect</a:t>
            </a:r>
            <a:r>
              <a:rPr lang="en-GB" dirty="0"/>
              <a:t> the environment, ensure </a:t>
            </a:r>
            <a:r>
              <a:rPr lang="en-GB" b="1" dirty="0">
                <a:solidFill>
                  <a:srgbClr val="FF0000"/>
                </a:solidFill>
              </a:rPr>
              <a:t>fair working </a:t>
            </a:r>
            <a:r>
              <a:rPr lang="en-GB" dirty="0"/>
              <a:t>conditions, and support</a:t>
            </a:r>
            <a:r>
              <a:rPr lang="en-GB" b="1" dirty="0">
                <a:solidFill>
                  <a:srgbClr val="FF0000"/>
                </a:solidFill>
              </a:rPr>
              <a:t> long-term </a:t>
            </a:r>
            <a:r>
              <a:rPr lang="en-GB" dirty="0"/>
              <a:t>economic growth.</a:t>
            </a:r>
          </a:p>
          <a:p>
            <a:pPr marL="228594" indent="-228594" algn="justLow">
              <a:spcBef>
                <a:spcPts val="600"/>
              </a:spcBef>
              <a:spcAft>
                <a:spcPts val="2400"/>
              </a:spcAft>
              <a:buFont typeface="Arial" panose="020B0604020202020204" pitchFamily="34" charset="0"/>
              <a:buChar char="•"/>
            </a:pPr>
            <a:endParaRPr lang="en-GB" dirty="0" smtClean="0"/>
          </a:p>
        </p:txBody>
      </p:sp>
      <p:grpSp>
        <p:nvGrpSpPr>
          <p:cNvPr id="1155" name="Google Shape;1155;p45"/>
          <p:cNvGrpSpPr/>
          <p:nvPr/>
        </p:nvGrpSpPr>
        <p:grpSpPr>
          <a:xfrm rot="10800000">
            <a:off x="0" y="5841451"/>
            <a:ext cx="10553080" cy="1602911"/>
            <a:chOff x="5021050" y="-5"/>
            <a:chExt cx="4122941" cy="1383409"/>
          </a:xfrm>
        </p:grpSpPr>
        <p:sp>
          <p:nvSpPr>
            <p:cNvPr id="1156" name="Google Shape;1156;p45"/>
            <p:cNvSpPr/>
            <p:nvPr/>
          </p:nvSpPr>
          <p:spPr>
            <a:xfrm rot="10800000" flipH="1">
              <a:off x="5587970" y="-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57" name="Google Shape;1157;p45"/>
            <p:cNvSpPr/>
            <p:nvPr/>
          </p:nvSpPr>
          <p:spPr>
            <a:xfrm flipH="1">
              <a:off x="5021050" y="4"/>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sp>
        <p:nvSpPr>
          <p:cNvPr id="1158" name="Google Shape;1158;p45"/>
          <p:cNvSpPr/>
          <p:nvPr/>
        </p:nvSpPr>
        <p:spPr>
          <a:xfrm>
            <a:off x="6709979" y="5841452"/>
            <a:ext cx="3166531" cy="1272544"/>
          </a:xfrm>
          <a:custGeom>
            <a:avLst/>
            <a:gdLst/>
            <a:ahLst/>
            <a:cxnLst/>
            <a:rect l="l" t="t" r="r" b="b"/>
            <a:pathLst>
              <a:path w="57441" h="23084" extrusionOk="0">
                <a:moveTo>
                  <a:pt x="28720" y="1"/>
                </a:moveTo>
                <a:cubicBezTo>
                  <a:pt x="14673" y="1"/>
                  <a:pt x="2895" y="9904"/>
                  <a:pt x="1" y="23083"/>
                </a:cubicBezTo>
                <a:lnTo>
                  <a:pt x="199" y="23083"/>
                </a:lnTo>
                <a:cubicBezTo>
                  <a:pt x="3094" y="9996"/>
                  <a:pt x="14779" y="199"/>
                  <a:pt x="28720" y="199"/>
                </a:cubicBezTo>
                <a:cubicBezTo>
                  <a:pt x="42661" y="199"/>
                  <a:pt x="54362" y="9996"/>
                  <a:pt x="57257" y="23083"/>
                </a:cubicBezTo>
                <a:lnTo>
                  <a:pt x="57440" y="23083"/>
                </a:lnTo>
                <a:cubicBezTo>
                  <a:pt x="54545" y="9889"/>
                  <a:pt x="42753" y="1"/>
                  <a:pt x="28720" y="1"/>
                </a:cubicBezTo>
                <a:close/>
              </a:path>
            </a:pathLst>
          </a:custGeom>
          <a:noFill/>
          <a:ln w="9525" cap="flat" cmpd="sng">
            <a:solidFill>
              <a:schemeClr val="accent1"/>
            </a:solidFill>
            <a:prstDash val="solid"/>
            <a:miter lim="15235"/>
            <a:headEnd type="none" w="sm" len="sm"/>
            <a:tailEnd type="none" w="sm" len="sm"/>
          </a:ln>
        </p:spPr>
        <p:txBody>
          <a:bodyPr spcFirstLastPara="1" wrap="square" lIns="121900" tIns="121900" rIns="121900" bIns="121900" anchor="ctr" anchorCtr="0">
            <a:noAutofit/>
          </a:bodyPr>
          <a:lstStyle/>
          <a:p>
            <a:endParaRPr sz="2400"/>
          </a:p>
        </p:txBody>
      </p:sp>
    </p:spTree>
    <p:extLst>
      <p:ext uri="{BB962C8B-B14F-4D97-AF65-F5344CB8AC3E}">
        <p14:creationId xmlns:p14="http://schemas.microsoft.com/office/powerpoint/2010/main" val="390542470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Google Shape;1152;p45"/>
          <p:cNvSpPr txBox="1">
            <a:spLocks noGrp="1"/>
          </p:cNvSpPr>
          <p:nvPr>
            <p:ph type="title"/>
          </p:nvPr>
        </p:nvSpPr>
        <p:spPr>
          <a:xfrm>
            <a:off x="350852" y="344888"/>
            <a:ext cx="10272000" cy="763600"/>
          </a:xfrm>
          <a:prstGeom prst="rect">
            <a:avLst/>
          </a:prstGeom>
        </p:spPr>
        <p:txBody>
          <a:bodyPr spcFirstLastPara="1" vert="horz" wrap="square" lIns="121900" tIns="121900" rIns="121900" bIns="121900" rtlCol="0" anchor="t" anchorCtr="0">
            <a:noAutofit/>
          </a:bodyPr>
          <a:lstStyle/>
          <a:p>
            <a:pPr algn="ctr">
              <a:buSzPts val="1100"/>
            </a:pPr>
            <a:r>
              <a:rPr lang="en-GB" sz="4267" b="1" dirty="0"/>
              <a:t>The Importance of Measuring Supply Chain Sustainability Performance</a:t>
            </a:r>
            <a:endParaRPr sz="4267" b="1" dirty="0"/>
          </a:p>
        </p:txBody>
      </p:sp>
      <p:sp>
        <p:nvSpPr>
          <p:cNvPr id="5" name="Google Shape;1154;p45"/>
          <p:cNvSpPr txBox="1">
            <a:spLocks/>
          </p:cNvSpPr>
          <p:nvPr/>
        </p:nvSpPr>
        <p:spPr>
          <a:xfrm>
            <a:off x="271780" y="1846571"/>
            <a:ext cx="7670026" cy="4291941"/>
          </a:xfrm>
          <a:prstGeom prst="rect">
            <a:avLst/>
          </a:prstGeom>
        </p:spPr>
        <p:txBody>
          <a:bodyPr spcFirstLastPara="1" vert="horz" wrap="square" lIns="121900" tIns="121900" rIns="121900" bIns="121900" rtlCol="0" anchor="t" anchorCtr="0">
            <a:noAutofit/>
          </a:bodyPr>
          <a:lstStyle>
            <a:lvl1pPr lvl="0" indent="0" algn="justLow">
              <a:lnSpc>
                <a:spcPct val="90000"/>
              </a:lnSpc>
              <a:spcBef>
                <a:spcPts val="0"/>
              </a:spcBef>
              <a:spcAft>
                <a:spcPts val="1200"/>
              </a:spcAft>
              <a:buSzPts val="1200"/>
              <a:buFont typeface="Arial" panose="020B0604020202020204" pitchFamily="34" charset="0"/>
              <a:buNone/>
              <a:defRPr sz="2800" b="0">
                <a:solidFill>
                  <a:schemeClr val="tx1"/>
                </a:solidFill>
              </a:defRPr>
            </a:lvl1pPr>
            <a:lvl2pPr marL="685800" lvl="1" indent="-228600" algn="ctr">
              <a:lnSpc>
                <a:spcPct val="100000"/>
              </a:lnSpc>
              <a:spcBef>
                <a:spcPts val="0"/>
              </a:spcBef>
              <a:spcAft>
                <a:spcPts val="0"/>
              </a:spcAft>
              <a:buSzPts val="1200"/>
              <a:buFont typeface="Arial" panose="020B0604020202020204" pitchFamily="34" charset="0"/>
              <a:buNone/>
              <a:defRPr sz="2400">
                <a:solidFill>
                  <a:schemeClr val="tx1"/>
                </a:solidFill>
              </a:defRPr>
            </a:lvl2pPr>
            <a:lvl3pPr marL="1143000" lvl="2" indent="-228600" algn="ctr">
              <a:lnSpc>
                <a:spcPct val="100000"/>
              </a:lnSpc>
              <a:spcBef>
                <a:spcPts val="0"/>
              </a:spcBef>
              <a:spcAft>
                <a:spcPts val="0"/>
              </a:spcAft>
              <a:buSzPts val="1200"/>
              <a:buFont typeface="Arial" panose="020B0604020202020204" pitchFamily="34" charset="0"/>
              <a:buNone/>
              <a:defRPr sz="2000">
                <a:solidFill>
                  <a:schemeClr val="tx1"/>
                </a:solidFill>
              </a:defRPr>
            </a:lvl3pPr>
            <a:lvl4pPr marL="1600200" lvl="3" indent="-228600" algn="ctr">
              <a:lnSpc>
                <a:spcPct val="100000"/>
              </a:lnSpc>
              <a:spcBef>
                <a:spcPts val="0"/>
              </a:spcBef>
              <a:spcAft>
                <a:spcPts val="0"/>
              </a:spcAft>
              <a:buSzPts val="1200"/>
              <a:buFont typeface="Arial" panose="020B0604020202020204" pitchFamily="34" charset="0"/>
              <a:buNone/>
              <a:defRPr>
                <a:solidFill>
                  <a:schemeClr val="tx1"/>
                </a:solidFill>
              </a:defRPr>
            </a:lvl4pPr>
            <a:lvl5pPr marL="2057400" lvl="4" indent="-228600" algn="ctr">
              <a:lnSpc>
                <a:spcPct val="100000"/>
              </a:lnSpc>
              <a:spcBef>
                <a:spcPts val="0"/>
              </a:spcBef>
              <a:spcAft>
                <a:spcPts val="0"/>
              </a:spcAft>
              <a:buSzPts val="1200"/>
              <a:buFont typeface="Arial" panose="020B0604020202020204" pitchFamily="34" charset="0"/>
              <a:buNone/>
              <a:defRPr>
                <a:solidFill>
                  <a:schemeClr val="tx1"/>
                </a:solidFill>
              </a:defRPr>
            </a:lvl5pPr>
            <a:lvl6pPr marL="2514600" lvl="5" indent="-228600" algn="ctr">
              <a:lnSpc>
                <a:spcPct val="100000"/>
              </a:lnSpc>
              <a:spcBef>
                <a:spcPts val="0"/>
              </a:spcBef>
              <a:spcAft>
                <a:spcPts val="0"/>
              </a:spcAft>
              <a:buSzPts val="1200"/>
              <a:buFont typeface="Arial" panose="020B0604020202020204" pitchFamily="34" charset="0"/>
              <a:buNone/>
              <a:defRPr>
                <a:solidFill>
                  <a:schemeClr val="tx1"/>
                </a:solidFill>
              </a:defRPr>
            </a:lvl6pPr>
            <a:lvl7pPr marL="2971800" lvl="6" indent="-228600" algn="ctr">
              <a:lnSpc>
                <a:spcPct val="100000"/>
              </a:lnSpc>
              <a:spcBef>
                <a:spcPts val="0"/>
              </a:spcBef>
              <a:spcAft>
                <a:spcPts val="0"/>
              </a:spcAft>
              <a:buSzPts val="1200"/>
              <a:buFont typeface="Arial" panose="020B0604020202020204" pitchFamily="34" charset="0"/>
              <a:buNone/>
              <a:defRPr>
                <a:solidFill>
                  <a:schemeClr val="tx1"/>
                </a:solidFill>
              </a:defRPr>
            </a:lvl7pPr>
            <a:lvl8pPr marL="3429000" lvl="7" indent="-228600" algn="ctr">
              <a:lnSpc>
                <a:spcPct val="100000"/>
              </a:lnSpc>
              <a:spcBef>
                <a:spcPts val="0"/>
              </a:spcBef>
              <a:spcAft>
                <a:spcPts val="0"/>
              </a:spcAft>
              <a:buSzPts val="1200"/>
              <a:buFont typeface="Arial" panose="020B0604020202020204" pitchFamily="34" charset="0"/>
              <a:buNone/>
              <a:defRPr>
                <a:solidFill>
                  <a:schemeClr val="tx1"/>
                </a:solidFill>
              </a:defRPr>
            </a:lvl8pPr>
            <a:lvl9pPr marL="3886200" lvl="8" indent="-228600" algn="ctr">
              <a:lnSpc>
                <a:spcPct val="100000"/>
              </a:lnSpc>
              <a:spcBef>
                <a:spcPts val="0"/>
              </a:spcBef>
              <a:spcAft>
                <a:spcPts val="0"/>
              </a:spcAft>
              <a:buSzPts val="1200"/>
              <a:buFont typeface="Arial" panose="020B0604020202020204" pitchFamily="34" charset="0"/>
              <a:buNone/>
              <a:defRPr>
                <a:solidFill>
                  <a:schemeClr val="tx1"/>
                </a:solidFill>
              </a:defRPr>
            </a:lvl9pPr>
          </a:lstStyle>
          <a:p>
            <a:pPr marL="457200" indent="-457200">
              <a:buClr>
                <a:schemeClr val="dk1"/>
              </a:buClr>
              <a:buFont typeface="Arial" panose="020B0604020202020204" pitchFamily="34" charset="0"/>
              <a:buChar char="•"/>
            </a:pPr>
            <a:r>
              <a:rPr lang="en-GB" dirty="0"/>
              <a:t>Growing sustainability </a:t>
            </a:r>
            <a:r>
              <a:rPr lang="en-GB" b="1" dirty="0">
                <a:solidFill>
                  <a:srgbClr val="FF0000"/>
                </a:solidFill>
              </a:rPr>
              <a:t>awareness</a:t>
            </a:r>
            <a:r>
              <a:rPr lang="en-GB" dirty="0"/>
              <a:t> pressures firms to </a:t>
            </a:r>
            <a:r>
              <a:rPr lang="en-GB" b="1" dirty="0">
                <a:solidFill>
                  <a:srgbClr val="FF0000"/>
                </a:solidFill>
              </a:rPr>
              <a:t>adopt</a:t>
            </a:r>
            <a:r>
              <a:rPr lang="en-GB" dirty="0"/>
              <a:t> and prove sustainable practices</a:t>
            </a:r>
            <a:r>
              <a:rPr lang="en-GB" dirty="0" smtClean="0"/>
              <a:t>.</a:t>
            </a:r>
          </a:p>
          <a:p>
            <a:pPr marL="457200" indent="-457200">
              <a:buClr>
                <a:schemeClr val="dk1"/>
              </a:buClr>
              <a:buFont typeface="Arial" panose="020B0604020202020204" pitchFamily="34" charset="0"/>
              <a:buChar char="•"/>
            </a:pPr>
            <a:r>
              <a:rPr lang="en-GB" dirty="0" smtClean="0"/>
              <a:t>Performance </a:t>
            </a:r>
            <a:r>
              <a:rPr lang="en-GB" b="1" dirty="0"/>
              <a:t>evaluation</a:t>
            </a:r>
            <a:r>
              <a:rPr lang="en-GB" dirty="0"/>
              <a:t> helps </a:t>
            </a:r>
            <a:r>
              <a:rPr lang="en-GB" b="1" dirty="0">
                <a:solidFill>
                  <a:srgbClr val="FF0000"/>
                </a:solidFill>
              </a:rPr>
              <a:t>track progress</a:t>
            </a:r>
            <a:r>
              <a:rPr lang="en-GB" dirty="0"/>
              <a:t>, improve </a:t>
            </a:r>
            <a:r>
              <a:rPr lang="en-GB" b="1" dirty="0">
                <a:solidFill>
                  <a:srgbClr val="FF0000"/>
                </a:solidFill>
              </a:rPr>
              <a:t>decisions</a:t>
            </a:r>
            <a:r>
              <a:rPr lang="en-GB" dirty="0"/>
              <a:t>, and stay </a:t>
            </a:r>
            <a:r>
              <a:rPr lang="en-GB" b="1" dirty="0">
                <a:solidFill>
                  <a:srgbClr val="FF0000"/>
                </a:solidFill>
              </a:rPr>
              <a:t>competitive</a:t>
            </a:r>
            <a:r>
              <a:rPr lang="en-GB" dirty="0" smtClean="0"/>
              <a:t>.</a:t>
            </a:r>
          </a:p>
          <a:p>
            <a:pPr marL="457200" indent="-457200">
              <a:buClr>
                <a:schemeClr val="dk1"/>
              </a:buClr>
              <a:buFont typeface="Arial" panose="020B0604020202020204" pitchFamily="34" charset="0"/>
              <a:buChar char="•"/>
            </a:pPr>
            <a:r>
              <a:rPr lang="en-GB" b="1" dirty="0" smtClean="0">
                <a:solidFill>
                  <a:srgbClr val="FF0000"/>
                </a:solidFill>
              </a:rPr>
              <a:t>Assessing</a:t>
            </a:r>
            <a:r>
              <a:rPr lang="en-GB" dirty="0" smtClean="0"/>
              <a:t> </a:t>
            </a:r>
            <a:r>
              <a:rPr lang="en-GB" dirty="0"/>
              <a:t>supply chain sustainability ensures goal achievement, </a:t>
            </a:r>
            <a:r>
              <a:rPr lang="en-GB" b="1" dirty="0">
                <a:solidFill>
                  <a:srgbClr val="FF0000"/>
                </a:solidFill>
              </a:rPr>
              <a:t>improvement</a:t>
            </a:r>
            <a:r>
              <a:rPr lang="en-GB" dirty="0"/>
              <a:t>, and transparent reporting.</a:t>
            </a:r>
          </a:p>
        </p:txBody>
      </p:sp>
      <p:grpSp>
        <p:nvGrpSpPr>
          <p:cNvPr id="6" name="Google Shape;1155;p45"/>
          <p:cNvGrpSpPr/>
          <p:nvPr/>
        </p:nvGrpSpPr>
        <p:grpSpPr>
          <a:xfrm rot="10800000">
            <a:off x="-31" y="5337057"/>
            <a:ext cx="10553080" cy="1602911"/>
            <a:chOff x="5021050" y="-5"/>
            <a:chExt cx="4122941" cy="1383409"/>
          </a:xfrm>
        </p:grpSpPr>
        <p:sp>
          <p:nvSpPr>
            <p:cNvPr id="7" name="Google Shape;1156;p45"/>
            <p:cNvSpPr/>
            <p:nvPr/>
          </p:nvSpPr>
          <p:spPr>
            <a:xfrm rot="10800000" flipH="1">
              <a:off x="5587970" y="-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8" name="Google Shape;1157;p45"/>
            <p:cNvSpPr/>
            <p:nvPr/>
          </p:nvSpPr>
          <p:spPr>
            <a:xfrm flipH="1">
              <a:off x="5021050" y="4"/>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sp>
        <p:nvSpPr>
          <p:cNvPr id="9" name="Google Shape;1158;p45"/>
          <p:cNvSpPr/>
          <p:nvPr/>
        </p:nvSpPr>
        <p:spPr>
          <a:xfrm>
            <a:off x="6709979" y="5841452"/>
            <a:ext cx="3166531" cy="1272544"/>
          </a:xfrm>
          <a:custGeom>
            <a:avLst/>
            <a:gdLst/>
            <a:ahLst/>
            <a:cxnLst/>
            <a:rect l="l" t="t" r="r" b="b"/>
            <a:pathLst>
              <a:path w="57441" h="23084" extrusionOk="0">
                <a:moveTo>
                  <a:pt x="28720" y="1"/>
                </a:moveTo>
                <a:cubicBezTo>
                  <a:pt x="14673" y="1"/>
                  <a:pt x="2895" y="9904"/>
                  <a:pt x="1" y="23083"/>
                </a:cubicBezTo>
                <a:lnTo>
                  <a:pt x="199" y="23083"/>
                </a:lnTo>
                <a:cubicBezTo>
                  <a:pt x="3094" y="9996"/>
                  <a:pt x="14779" y="199"/>
                  <a:pt x="28720" y="199"/>
                </a:cubicBezTo>
                <a:cubicBezTo>
                  <a:pt x="42661" y="199"/>
                  <a:pt x="54362" y="9996"/>
                  <a:pt x="57257" y="23083"/>
                </a:cubicBezTo>
                <a:lnTo>
                  <a:pt x="57440" y="23083"/>
                </a:lnTo>
                <a:cubicBezTo>
                  <a:pt x="54545" y="9889"/>
                  <a:pt x="42753" y="1"/>
                  <a:pt x="28720" y="1"/>
                </a:cubicBezTo>
                <a:close/>
              </a:path>
            </a:pathLst>
          </a:custGeom>
          <a:noFill/>
          <a:ln w="9525" cap="flat" cmpd="sng">
            <a:solidFill>
              <a:schemeClr val="accent1"/>
            </a:solidFill>
            <a:prstDash val="solid"/>
            <a:miter lim="15235"/>
            <a:headEnd type="none" w="sm" len="sm"/>
            <a:tailEnd type="none" w="sm" len="sm"/>
          </a:ln>
        </p:spPr>
        <p:txBody>
          <a:bodyPr spcFirstLastPara="1" wrap="square" lIns="121900" tIns="121900" rIns="121900" bIns="121900" anchor="ctr" anchorCtr="0">
            <a:noAutofit/>
          </a:bodyPr>
          <a:lstStyle/>
          <a:p>
            <a:endParaRPr sz="2400"/>
          </a:p>
        </p:txBody>
      </p:sp>
      <p:pic>
        <p:nvPicPr>
          <p:cNvPr id="11" name="Picture 10"/>
          <p:cNvPicPr>
            <a:picLocks noChangeAspect="1"/>
          </p:cNvPicPr>
          <p:nvPr/>
        </p:nvPicPr>
        <p:blipFill>
          <a:blip r:embed="rId2">
            <a:extLst>
              <a:ext uri="{BEBA8EAE-BF5A-486C-A8C5-ECC9F3942E4B}">
                <a14:imgProps xmlns:a14="http://schemas.microsoft.com/office/drawing/2010/main">
                  <a14:imgLayer r:embed="rId3">
                    <a14:imgEffect>
                      <a14:colorTemperature colorTemp="4700"/>
                    </a14:imgEffect>
                  </a14:imgLayer>
                </a14:imgProps>
              </a:ext>
              <a:ext uri="{28A0092B-C50C-407E-A947-70E740481C1C}">
                <a14:useLocalDpi xmlns:a14="http://schemas.microsoft.com/office/drawing/2010/main" val="0"/>
              </a:ext>
            </a:extLst>
          </a:blip>
          <a:stretch>
            <a:fillRect/>
          </a:stretch>
        </p:blipFill>
        <p:spPr>
          <a:xfrm>
            <a:off x="8293244" y="1908072"/>
            <a:ext cx="3810000" cy="2413000"/>
          </a:xfrm>
          <a:prstGeom prst="rect">
            <a:avLst/>
          </a:prstGeom>
        </p:spPr>
      </p:pic>
    </p:spTree>
    <p:extLst>
      <p:ext uri="{BB962C8B-B14F-4D97-AF65-F5344CB8AC3E}">
        <p14:creationId xmlns:p14="http://schemas.microsoft.com/office/powerpoint/2010/main" val="1220769716"/>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pic>
        <p:nvPicPr>
          <p:cNvPr id="4" name="Picture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50786" y="1693030"/>
            <a:ext cx="11941214" cy="6439588"/>
          </a:xfrm>
          <a:prstGeom prst="rect">
            <a:avLst/>
          </a:prstGeom>
        </p:spPr>
      </p:pic>
      <p:sp>
        <p:nvSpPr>
          <p:cNvPr id="1163" name="Google Shape;1163;p46"/>
          <p:cNvSpPr txBox="1">
            <a:spLocks noGrp="1"/>
          </p:cNvSpPr>
          <p:nvPr>
            <p:ph type="title"/>
          </p:nvPr>
        </p:nvSpPr>
        <p:spPr>
          <a:xfrm>
            <a:off x="963629" y="33939"/>
            <a:ext cx="8842935" cy="763600"/>
          </a:xfrm>
          <a:prstGeom prst="rect">
            <a:avLst/>
          </a:prstGeom>
        </p:spPr>
        <p:txBody>
          <a:bodyPr spcFirstLastPara="1" vert="horz" wrap="square" lIns="121900" tIns="121900" rIns="121900" bIns="121900" rtlCol="0" anchor="t" anchorCtr="0">
            <a:noAutofit/>
          </a:bodyPr>
          <a:lstStyle/>
          <a:p>
            <a:pPr algn="ctr">
              <a:buSzPts val="1100"/>
            </a:pPr>
            <a:r>
              <a:rPr lang="en-GB" sz="3600" b="1" dirty="0" smtClean="0">
                <a:solidFill>
                  <a:schemeClr val="accent2"/>
                </a:solidFill>
              </a:rPr>
              <a:t>Supply </a:t>
            </a:r>
            <a:r>
              <a:rPr lang="en-GB" sz="3600" b="1" dirty="0">
                <a:solidFill>
                  <a:schemeClr val="accent2"/>
                </a:solidFill>
              </a:rPr>
              <a:t>Chain Sustainability </a:t>
            </a:r>
            <a:r>
              <a:rPr lang="en-GB" sz="3600" b="1" dirty="0" smtClean="0">
                <a:solidFill>
                  <a:schemeClr val="accent2"/>
                </a:solidFill>
              </a:rPr>
              <a:t>Performance Items</a:t>
            </a:r>
            <a:endParaRPr sz="3600" b="1" dirty="0">
              <a:solidFill>
                <a:schemeClr val="accent2"/>
              </a:solidFill>
            </a:endParaRPr>
          </a:p>
        </p:txBody>
      </p:sp>
      <p:sp>
        <p:nvSpPr>
          <p:cNvPr id="1165" name="Google Shape;1165;p46"/>
          <p:cNvSpPr/>
          <p:nvPr/>
        </p:nvSpPr>
        <p:spPr>
          <a:xfrm flipH="1">
            <a:off x="-432810" y="5657649"/>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432810" y="5876890"/>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322001" y="-646546"/>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5869882" y="5346350"/>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aphicFrame>
        <p:nvGraphicFramePr>
          <p:cNvPr id="3" name="Table 2"/>
          <p:cNvGraphicFramePr>
            <a:graphicFrameLocks noGrp="1"/>
          </p:cNvGraphicFramePr>
          <p:nvPr>
            <p:extLst>
              <p:ext uri="{D42A27DB-BD31-4B8C-83A1-F6EECF244321}">
                <p14:modId xmlns:p14="http://schemas.microsoft.com/office/powerpoint/2010/main" val="2574943045"/>
              </p:ext>
            </p:extLst>
          </p:nvPr>
        </p:nvGraphicFramePr>
        <p:xfrm>
          <a:off x="268975" y="769899"/>
          <a:ext cx="10977489" cy="4645381"/>
        </p:xfrm>
        <a:graphic>
          <a:graphicData uri="http://schemas.openxmlformats.org/drawingml/2006/table">
            <a:tbl>
              <a:tblPr firstRow="1" bandRow="1">
                <a:tableStyleId>{912C8C85-51F0-491E-9774-3900AFEF0FD7}</a:tableStyleId>
              </a:tblPr>
              <a:tblGrid>
                <a:gridCol w="3345117">
                  <a:extLst>
                    <a:ext uri="{9D8B030D-6E8A-4147-A177-3AD203B41FA5}">
                      <a16:colId xmlns:a16="http://schemas.microsoft.com/office/drawing/2014/main" val="2674662744"/>
                    </a:ext>
                  </a:extLst>
                </a:gridCol>
                <a:gridCol w="4043680">
                  <a:extLst>
                    <a:ext uri="{9D8B030D-6E8A-4147-A177-3AD203B41FA5}">
                      <a16:colId xmlns:a16="http://schemas.microsoft.com/office/drawing/2014/main" val="1566413006"/>
                    </a:ext>
                  </a:extLst>
                </a:gridCol>
                <a:gridCol w="3588692">
                  <a:extLst>
                    <a:ext uri="{9D8B030D-6E8A-4147-A177-3AD203B41FA5}">
                      <a16:colId xmlns:a16="http://schemas.microsoft.com/office/drawing/2014/main" val="2499616969"/>
                    </a:ext>
                  </a:extLst>
                </a:gridCol>
              </a:tblGrid>
              <a:tr h="936334">
                <a:tc>
                  <a:txBody>
                    <a:bodyPr/>
                    <a:lstStyle/>
                    <a:p>
                      <a:pPr marL="0" algn="ctr" defTabSz="914400" rtl="0" eaLnBrk="1" latinLnBrk="0" hangingPunct="1"/>
                      <a:r>
                        <a:rPr lang="en-GB" sz="1800" b="1" kern="1200" dirty="0" smtClean="0">
                          <a:solidFill>
                            <a:schemeClr val="bg1"/>
                          </a:solidFill>
                          <a:latin typeface="+mn-lt"/>
                          <a:ea typeface="+mn-ea"/>
                          <a:cs typeface="+mn-cs"/>
                        </a:rPr>
                        <a:t>Environmental Performance Measurement </a:t>
                      </a:r>
                      <a:r>
                        <a:rPr lang="en-GB" sz="1800" b="0" i="0" u="none" kern="1200" baseline="0" dirty="0" smtClean="0">
                          <a:solidFill>
                            <a:schemeClr val="bg1"/>
                          </a:solidFill>
                          <a:latin typeface="+mn-lt"/>
                          <a:ea typeface="+mn-ea"/>
                          <a:cs typeface="+mn-cs"/>
                        </a:rPr>
                        <a:t>(</a:t>
                      </a:r>
                      <a:r>
                        <a:rPr lang="en-GB" sz="1800" b="0" i="0" u="none" kern="1200" baseline="0" dirty="0" err="1" smtClean="0">
                          <a:solidFill>
                            <a:schemeClr val="bg1"/>
                          </a:solidFill>
                          <a:latin typeface="+mn-lt"/>
                          <a:ea typeface="+mn-ea"/>
                          <a:cs typeface="+mn-cs"/>
                        </a:rPr>
                        <a:t>Marrucci</a:t>
                      </a:r>
                      <a:r>
                        <a:rPr lang="en-GB" sz="1800" b="0" i="0" u="none" kern="1200" baseline="0" dirty="0" smtClean="0">
                          <a:solidFill>
                            <a:schemeClr val="bg1"/>
                          </a:solidFill>
                          <a:latin typeface="+mn-lt"/>
                          <a:ea typeface="+mn-ea"/>
                          <a:cs typeface="+mn-cs"/>
                        </a:rPr>
                        <a:t>, </a:t>
                      </a:r>
                      <a:r>
                        <a:rPr lang="en-GB" sz="1800" b="0" i="0" u="none" kern="1200" baseline="0" dirty="0" err="1" smtClean="0">
                          <a:solidFill>
                            <a:schemeClr val="bg1"/>
                          </a:solidFill>
                          <a:latin typeface="+mn-lt"/>
                          <a:ea typeface="+mn-ea"/>
                          <a:cs typeface="+mn-cs"/>
                        </a:rPr>
                        <a:t>Daddi</a:t>
                      </a:r>
                      <a:r>
                        <a:rPr lang="en-GB" sz="1800" b="0" i="0" u="none" kern="1200" baseline="0" dirty="0" smtClean="0">
                          <a:solidFill>
                            <a:schemeClr val="bg1"/>
                          </a:solidFill>
                          <a:latin typeface="+mn-lt"/>
                          <a:ea typeface="+mn-ea"/>
                          <a:cs typeface="+mn-cs"/>
                        </a:rPr>
                        <a:t>, &amp; </a:t>
                      </a:r>
                      <a:r>
                        <a:rPr lang="en-GB" sz="1800" b="0" i="0" u="none" kern="1200" baseline="0" dirty="0" err="1" smtClean="0">
                          <a:solidFill>
                            <a:schemeClr val="bg1"/>
                          </a:solidFill>
                          <a:latin typeface="+mn-lt"/>
                          <a:ea typeface="+mn-ea"/>
                          <a:cs typeface="+mn-cs"/>
                        </a:rPr>
                        <a:t>Iraldo</a:t>
                      </a:r>
                      <a:r>
                        <a:rPr lang="en-GB" sz="1800" b="0" i="0" u="none" kern="1200" baseline="0" dirty="0" smtClean="0">
                          <a:solidFill>
                            <a:schemeClr val="bg1"/>
                          </a:solidFill>
                          <a:latin typeface="+mn-lt"/>
                          <a:ea typeface="+mn-ea"/>
                          <a:cs typeface="+mn-cs"/>
                        </a:rPr>
                        <a:t>, 2024)</a:t>
                      </a:r>
                      <a:endParaRPr lang="en-GB" sz="1800" b="0" i="0" u="none" kern="1200" baseline="0" dirty="0">
                        <a:solidFill>
                          <a:schemeClr val="bg1"/>
                        </a:solidFill>
                        <a:latin typeface="+mn-lt"/>
                        <a:ea typeface="+mn-ea"/>
                        <a:cs typeface="+mn-cs"/>
                      </a:endParaRPr>
                    </a:p>
                  </a:txBody>
                  <a:tcPr/>
                </a:tc>
                <a:tc>
                  <a:txBody>
                    <a:bodyPr/>
                    <a:lstStyle/>
                    <a:p>
                      <a:pPr marL="0" algn="ctr" defTabSz="914400" rtl="0" eaLnBrk="1" latinLnBrk="0" hangingPunct="1"/>
                      <a:r>
                        <a:rPr lang="en-GB" sz="1800" b="1" kern="1200" dirty="0" smtClean="0">
                          <a:solidFill>
                            <a:schemeClr val="bg1"/>
                          </a:solidFill>
                          <a:latin typeface="+mn-lt"/>
                          <a:ea typeface="+mn-ea"/>
                          <a:cs typeface="+mn-cs"/>
                        </a:rPr>
                        <a:t>Social Performance Measurements </a:t>
                      </a:r>
                      <a:r>
                        <a:rPr lang="en-GB" sz="1800" b="0" i="0" u="none" kern="1200" baseline="0" dirty="0" smtClean="0">
                          <a:solidFill>
                            <a:schemeClr val="bg1"/>
                          </a:solidFill>
                          <a:latin typeface="+mn-lt"/>
                          <a:ea typeface="+mn-ea"/>
                          <a:cs typeface="+mn-cs"/>
                        </a:rPr>
                        <a:t>(Kumar &amp; </a:t>
                      </a:r>
                      <a:r>
                        <a:rPr lang="en-GB" sz="1800" b="0" i="0" u="none" kern="1200" baseline="0" dirty="0" err="1" smtClean="0">
                          <a:solidFill>
                            <a:schemeClr val="bg1"/>
                          </a:solidFill>
                          <a:latin typeface="+mn-lt"/>
                          <a:ea typeface="+mn-ea"/>
                          <a:cs typeface="+mn-cs"/>
                        </a:rPr>
                        <a:t>Anbanandam</a:t>
                      </a:r>
                      <a:r>
                        <a:rPr lang="en-GB" sz="1800" b="0" i="0" u="none" kern="1200" baseline="0" dirty="0" smtClean="0">
                          <a:solidFill>
                            <a:schemeClr val="bg1"/>
                          </a:solidFill>
                          <a:latin typeface="+mn-lt"/>
                          <a:ea typeface="+mn-ea"/>
                          <a:cs typeface="+mn-cs"/>
                        </a:rPr>
                        <a:t>, 2022)</a:t>
                      </a:r>
                      <a:endParaRPr lang="en-GB" sz="1800" b="0" i="0" u="none" kern="1200" baseline="0" dirty="0">
                        <a:solidFill>
                          <a:schemeClr val="bg1"/>
                        </a:solidFill>
                        <a:latin typeface="+mn-lt"/>
                        <a:ea typeface="+mn-ea"/>
                        <a:cs typeface="+mn-cs"/>
                      </a:endParaRPr>
                    </a:p>
                  </a:txBody>
                  <a:tcPr/>
                </a:tc>
                <a:tc>
                  <a:txBody>
                    <a:bodyPr/>
                    <a:lstStyle/>
                    <a:p>
                      <a:pPr algn="ctr"/>
                      <a:r>
                        <a:rPr lang="en-GB" dirty="0" smtClean="0"/>
                        <a:t>Economic Performance Measurements</a:t>
                      </a:r>
                      <a:r>
                        <a:rPr lang="en-GB" b="0" i="0" u="none" baseline="0" dirty="0" smtClean="0"/>
                        <a:t>, (</a:t>
                      </a:r>
                      <a:r>
                        <a:rPr lang="en-GB" dirty="0" err="1" smtClean="0"/>
                        <a:t>Damtoft</a:t>
                      </a:r>
                      <a:r>
                        <a:rPr lang="en-GB" dirty="0" smtClean="0"/>
                        <a:t> et al, 2025)</a:t>
                      </a:r>
                      <a:endParaRPr lang="en-GB" b="0" i="0" u="none" baseline="0" dirty="0"/>
                    </a:p>
                  </a:txBody>
                  <a:tcPr/>
                </a:tc>
                <a:extLst>
                  <a:ext uri="{0D108BD9-81ED-4DB2-BD59-A6C34878D82A}">
                    <a16:rowId xmlns:a16="http://schemas.microsoft.com/office/drawing/2014/main" val="3907603496"/>
                  </a:ext>
                </a:extLst>
              </a:tr>
              <a:tr h="939441">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en-US" sz="1800" b="1" u="none" strike="noStrike" cap="none" normalizeH="0" baseline="0" dirty="0" smtClean="0">
                          <a:ln>
                            <a:noFill/>
                          </a:ln>
                          <a:solidFill>
                            <a:schemeClr val="tx1"/>
                          </a:solidFill>
                          <a:effectLst/>
                        </a:rPr>
                        <a:t>Carbon Footprint: Greenhouse Gas Emissions.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u="none" strike="noStrike" kern="1200" cap="none" normalizeH="0" baseline="0" dirty="0" smtClean="0">
                          <a:ln>
                            <a:noFill/>
                          </a:ln>
                          <a:solidFill>
                            <a:schemeClr val="tx1"/>
                          </a:solidFill>
                          <a:effectLst/>
                          <a:latin typeface="+mn-lt"/>
                          <a:ea typeface="+mn-ea"/>
                          <a:cs typeface="+mn-cs"/>
                        </a:rPr>
                        <a:t>Labour conditions include fair salaries, working hours, and safe work environments.</a:t>
                      </a:r>
                      <a:endParaRPr kumimoji="0" lang="en-GB" sz="1800" b="1" u="none" strike="noStrike" kern="1200" cap="none" normalizeH="0" baseline="0" dirty="0">
                        <a:ln>
                          <a:noFill/>
                        </a:ln>
                        <a:solidFill>
                          <a:schemeClr val="tx1"/>
                        </a:solidFill>
                        <a:effectLst/>
                        <a:latin typeface="+mn-lt"/>
                        <a:ea typeface="+mn-ea"/>
                        <a:cs typeface="+mn-cs"/>
                      </a:endParaRPr>
                    </a:p>
                  </a:txBody>
                  <a:tcPr/>
                </a:tc>
                <a:tc>
                  <a:txBody>
                    <a:bodyPr/>
                    <a:lstStyle/>
                    <a:p>
                      <a:pPr algn="ctr"/>
                      <a:r>
                        <a:rPr lang="en-GB" b="1" dirty="0" smtClean="0">
                          <a:solidFill>
                            <a:schemeClr val="tx1"/>
                          </a:solidFill>
                        </a:rPr>
                        <a:t>Cost Savings: Enhancements in efficiency that lower expenses.</a:t>
                      </a:r>
                      <a:endParaRPr lang="en-GB" b="1" dirty="0">
                        <a:solidFill>
                          <a:schemeClr val="tx1"/>
                        </a:solidFill>
                      </a:endParaRPr>
                    </a:p>
                  </a:txBody>
                  <a:tcPr/>
                </a:tc>
                <a:extLst>
                  <a:ext uri="{0D108BD9-81ED-4DB2-BD59-A6C34878D82A}">
                    <a16:rowId xmlns:a16="http://schemas.microsoft.com/office/drawing/2014/main" val="2346395017"/>
                  </a:ext>
                </a:extLst>
              </a:tr>
              <a:tr h="96227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smtClean="0">
                          <a:solidFill>
                            <a:schemeClr val="tx1"/>
                          </a:solidFill>
                        </a:rPr>
                        <a:t>Waste Management: Reduction, Recycling, and Disposal Techniques.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1800" b="1" u="none" strike="noStrike" kern="1200" cap="none" normalizeH="0" baseline="0" dirty="0" smtClean="0">
                          <a:ln>
                            <a:noFill/>
                          </a:ln>
                          <a:solidFill>
                            <a:schemeClr val="tx1"/>
                          </a:solidFill>
                          <a:effectLst/>
                          <a:latin typeface="+mn-lt"/>
                          <a:ea typeface="+mn-ea"/>
                          <a:cs typeface="+mn-cs"/>
                        </a:rPr>
                        <a:t>Community engagement involves positive contributions to local communities.</a:t>
                      </a:r>
                    </a:p>
                  </a:txBody>
                  <a:tcPr/>
                </a:tc>
                <a:tc>
                  <a:txBody>
                    <a:bodyPr/>
                    <a:lstStyle/>
                    <a:p>
                      <a:pPr algn="ctr"/>
                      <a:r>
                        <a:rPr lang="en-GB" b="1" dirty="0" smtClean="0">
                          <a:solidFill>
                            <a:schemeClr val="tx1"/>
                          </a:solidFill>
                        </a:rPr>
                        <a:t>Long-Term Profitability: Harmonizing sustainability with financial performance.</a:t>
                      </a:r>
                      <a:endParaRPr lang="en-GB" b="1" dirty="0">
                        <a:solidFill>
                          <a:schemeClr val="tx1"/>
                        </a:solidFill>
                      </a:endParaRPr>
                    </a:p>
                  </a:txBody>
                  <a:tcPr/>
                </a:tc>
                <a:extLst>
                  <a:ext uri="{0D108BD9-81ED-4DB2-BD59-A6C34878D82A}">
                    <a16:rowId xmlns:a16="http://schemas.microsoft.com/office/drawing/2014/main" val="1436891983"/>
                  </a:ext>
                </a:extLst>
              </a:tr>
              <a:tr h="936334">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smtClean="0">
                          <a:solidFill>
                            <a:schemeClr val="tx1"/>
                          </a:solidFill>
                        </a:rPr>
                        <a:t>Energy Usage: Renewable and Non-renewable Energy Sources.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altLang="en-US" sz="1800" b="1" u="none" strike="noStrike" kern="1200" cap="none" normalizeH="0" baseline="0" dirty="0" smtClean="0">
                          <a:ln>
                            <a:noFill/>
                          </a:ln>
                          <a:solidFill>
                            <a:schemeClr val="tx1"/>
                          </a:solidFill>
                          <a:effectLst/>
                          <a:latin typeface="+mn-lt"/>
                          <a:ea typeface="+mn-ea"/>
                          <a:cs typeface="+mn-cs"/>
                        </a:rPr>
                        <a:t>Human rights compliance prevents forced labour and discrimination.</a:t>
                      </a:r>
                    </a:p>
                  </a:txBody>
                  <a:tcPr/>
                </a:tc>
                <a:tc>
                  <a:txBody>
                    <a:bodyPr/>
                    <a:lstStyle/>
                    <a:p>
                      <a:pPr algn="ctr"/>
                      <a:r>
                        <a:rPr lang="en-GB" b="1" dirty="0" smtClean="0">
                          <a:solidFill>
                            <a:schemeClr val="tx1"/>
                          </a:solidFill>
                        </a:rPr>
                        <a:t>Innovation: Creating new sustainable products and processes.</a:t>
                      </a:r>
                      <a:endParaRPr lang="en-GB" b="1" dirty="0">
                        <a:solidFill>
                          <a:schemeClr val="tx1"/>
                        </a:solidFill>
                      </a:endParaRPr>
                    </a:p>
                  </a:txBody>
                  <a:tcPr/>
                </a:tc>
                <a:extLst>
                  <a:ext uri="{0D108BD9-81ED-4DB2-BD59-A6C34878D82A}">
                    <a16:rowId xmlns:a16="http://schemas.microsoft.com/office/drawing/2014/main" val="3730188731"/>
                  </a:ext>
                </a:extLst>
              </a:tr>
              <a:tr h="870997">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1" dirty="0" smtClean="0">
                          <a:solidFill>
                            <a:schemeClr val="tx1"/>
                          </a:solidFill>
                        </a:rPr>
                        <a:t>Water Usage: Efficiency and impact on local water resources.</a:t>
                      </a:r>
                    </a:p>
                  </a:txBody>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1800" b="1" u="none" strike="noStrike" kern="1200" cap="none" normalizeH="0" baseline="0" dirty="0" smtClean="0">
                        <a:ln>
                          <a:noFill/>
                        </a:ln>
                        <a:solidFill>
                          <a:schemeClr val="tx1"/>
                        </a:solidFill>
                        <a:effectLst/>
                        <a:latin typeface="+mn-lt"/>
                        <a:ea typeface="+mn-ea"/>
                        <a:cs typeface="+mn-cs"/>
                      </a:endParaRPr>
                    </a:p>
                  </a:txBody>
                  <a:tcPr/>
                </a:tc>
                <a:tc>
                  <a:txBody>
                    <a:bodyPr/>
                    <a:lstStyle/>
                    <a:p>
                      <a:endParaRPr lang="en-GB" b="1" dirty="0">
                        <a:solidFill>
                          <a:schemeClr val="tx1"/>
                        </a:solidFill>
                      </a:endParaRPr>
                    </a:p>
                  </a:txBody>
                  <a:tcPr/>
                </a:tc>
                <a:extLst>
                  <a:ext uri="{0D108BD9-81ED-4DB2-BD59-A6C34878D82A}">
                    <a16:rowId xmlns:a16="http://schemas.microsoft.com/office/drawing/2014/main" val="2019198430"/>
                  </a:ext>
                </a:extLst>
              </a:tr>
            </a:tbl>
          </a:graphicData>
        </a:graphic>
      </p:graphicFrame>
    </p:spTree>
    <p:extLst>
      <p:ext uri="{BB962C8B-B14F-4D97-AF65-F5344CB8AC3E}">
        <p14:creationId xmlns:p14="http://schemas.microsoft.com/office/powerpoint/2010/main" val="1360319389"/>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398359" y="134408"/>
            <a:ext cx="10281200" cy="763600"/>
          </a:xfrm>
          <a:prstGeom prst="rect">
            <a:avLst/>
          </a:prstGeom>
        </p:spPr>
        <p:txBody>
          <a:bodyPr spcFirstLastPara="1" vert="horz" wrap="square" lIns="121900" tIns="121900" rIns="121900" bIns="121900" rtlCol="0" anchor="t" anchorCtr="0">
            <a:noAutofit/>
          </a:bodyPr>
          <a:lstStyle/>
          <a:p>
            <a:pPr algn="ctr">
              <a:buSzPts val="1100"/>
            </a:pPr>
            <a:r>
              <a:rPr lang="en-GB" sz="4267" b="1" dirty="0">
                <a:solidFill>
                  <a:schemeClr val="accent2"/>
                </a:solidFill>
              </a:rPr>
              <a:t>Egypt’s Sustainability Performance Rankings</a:t>
            </a:r>
            <a:endParaRPr sz="4267" b="1" dirty="0">
              <a:solidFill>
                <a:schemeClr val="accent2"/>
              </a:solidFill>
            </a:endParaRP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10518" y="-185988"/>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5841985" y="5417470"/>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graphicFrame>
        <p:nvGraphicFramePr>
          <p:cNvPr id="7" name="Table 6"/>
          <p:cNvGraphicFramePr>
            <a:graphicFrameLocks noGrp="1"/>
          </p:cNvGraphicFramePr>
          <p:nvPr>
            <p:extLst>
              <p:ext uri="{D42A27DB-BD31-4B8C-83A1-F6EECF244321}">
                <p14:modId xmlns:p14="http://schemas.microsoft.com/office/powerpoint/2010/main" val="3754210676"/>
              </p:ext>
            </p:extLst>
          </p:nvPr>
        </p:nvGraphicFramePr>
        <p:xfrm>
          <a:off x="484861" y="982435"/>
          <a:ext cx="10145420" cy="3254026"/>
        </p:xfrm>
        <a:graphic>
          <a:graphicData uri="http://schemas.openxmlformats.org/drawingml/2006/table">
            <a:tbl>
              <a:tblPr>
                <a:tableStyleId>{5940675A-B579-460E-94D1-54222C63F5DA}</a:tableStyleId>
              </a:tblPr>
              <a:tblGrid>
                <a:gridCol w="1979949">
                  <a:extLst>
                    <a:ext uri="{9D8B030D-6E8A-4147-A177-3AD203B41FA5}">
                      <a16:colId xmlns:a16="http://schemas.microsoft.com/office/drawing/2014/main" val="431997061"/>
                    </a:ext>
                  </a:extLst>
                </a:gridCol>
                <a:gridCol w="932615">
                  <a:extLst>
                    <a:ext uri="{9D8B030D-6E8A-4147-A177-3AD203B41FA5}">
                      <a16:colId xmlns:a16="http://schemas.microsoft.com/office/drawing/2014/main" val="2425257562"/>
                    </a:ext>
                  </a:extLst>
                </a:gridCol>
                <a:gridCol w="1037479">
                  <a:extLst>
                    <a:ext uri="{9D8B030D-6E8A-4147-A177-3AD203B41FA5}">
                      <a16:colId xmlns:a16="http://schemas.microsoft.com/office/drawing/2014/main" val="2243462834"/>
                    </a:ext>
                  </a:extLst>
                </a:gridCol>
                <a:gridCol w="1109545">
                  <a:extLst>
                    <a:ext uri="{9D8B030D-6E8A-4147-A177-3AD203B41FA5}">
                      <a16:colId xmlns:a16="http://schemas.microsoft.com/office/drawing/2014/main" val="3128244984"/>
                    </a:ext>
                  </a:extLst>
                </a:gridCol>
                <a:gridCol w="1172833">
                  <a:extLst>
                    <a:ext uri="{9D8B030D-6E8A-4147-A177-3AD203B41FA5}">
                      <a16:colId xmlns:a16="http://schemas.microsoft.com/office/drawing/2014/main" val="3178832715"/>
                    </a:ext>
                  </a:extLst>
                </a:gridCol>
                <a:gridCol w="3912999">
                  <a:extLst>
                    <a:ext uri="{9D8B030D-6E8A-4147-A177-3AD203B41FA5}">
                      <a16:colId xmlns:a16="http://schemas.microsoft.com/office/drawing/2014/main" val="1105995844"/>
                    </a:ext>
                  </a:extLst>
                </a:gridCol>
              </a:tblGrid>
              <a:tr h="373390">
                <a:tc>
                  <a:txBody>
                    <a:bodyPr/>
                    <a:lstStyle/>
                    <a:p>
                      <a:pPr algn="ctr">
                        <a:lnSpc>
                          <a:spcPct val="107000"/>
                        </a:lnSpc>
                        <a:spcAft>
                          <a:spcPts val="800"/>
                        </a:spcAft>
                      </a:pPr>
                      <a:r>
                        <a:rPr lang="en-GB" sz="1600" b="1" dirty="0">
                          <a:effectLst/>
                        </a:rPr>
                        <a:t>Index Name</a:t>
                      </a:r>
                      <a:endParaRPr lang="en-GB" sz="1600" b="1" dirty="0">
                        <a:effectLst/>
                        <a:latin typeface="Calibri" panose="020F0502020204030204" pitchFamily="34" charset="0"/>
                        <a:ea typeface="Calibri" panose="020F0502020204030204" pitchFamily="34" charset="0"/>
                        <a:cs typeface="Arial" panose="020B0604020202020204" pitchFamily="34" charset="0"/>
                      </a:endParaRPr>
                    </a:p>
                  </a:txBody>
                  <a:tcPr marL="52284" marR="52284" marT="25848" marB="25848" anchor="ctr"/>
                </a:tc>
                <a:tc>
                  <a:txBody>
                    <a:bodyPr/>
                    <a:lstStyle/>
                    <a:p>
                      <a:pPr algn="ctr">
                        <a:lnSpc>
                          <a:spcPct val="107000"/>
                        </a:lnSpc>
                        <a:spcAft>
                          <a:spcPts val="800"/>
                        </a:spcAft>
                      </a:pPr>
                      <a:r>
                        <a:rPr lang="en-GB" sz="1600" b="1" dirty="0">
                          <a:effectLst/>
                        </a:rPr>
                        <a:t>Latest Year</a:t>
                      </a:r>
                      <a:endParaRPr lang="en-GB" sz="1600" b="1" dirty="0">
                        <a:effectLst/>
                        <a:latin typeface="Calibri" panose="020F0502020204030204" pitchFamily="34" charset="0"/>
                        <a:ea typeface="Calibri" panose="020F0502020204030204" pitchFamily="34" charset="0"/>
                        <a:cs typeface="Arial" panose="020B0604020202020204" pitchFamily="34" charset="0"/>
                      </a:endParaRPr>
                    </a:p>
                  </a:txBody>
                  <a:tcPr marL="52284" marR="52284" marT="25848" marB="25848" anchor="ctr"/>
                </a:tc>
                <a:tc>
                  <a:txBody>
                    <a:bodyPr/>
                    <a:lstStyle/>
                    <a:p>
                      <a:pPr algn="ctr">
                        <a:lnSpc>
                          <a:spcPct val="107000"/>
                        </a:lnSpc>
                        <a:spcAft>
                          <a:spcPts val="800"/>
                        </a:spcAft>
                      </a:pPr>
                      <a:r>
                        <a:rPr lang="en-GB" sz="1600" b="1" dirty="0">
                          <a:effectLst/>
                        </a:rPr>
                        <a:t>Latest Rank</a:t>
                      </a:r>
                      <a:endParaRPr lang="en-GB" sz="1600" b="1" dirty="0">
                        <a:effectLst/>
                        <a:latin typeface="Calibri" panose="020F0502020204030204" pitchFamily="34" charset="0"/>
                        <a:ea typeface="Calibri" panose="020F0502020204030204" pitchFamily="34" charset="0"/>
                        <a:cs typeface="Arial" panose="020B0604020202020204" pitchFamily="34" charset="0"/>
                      </a:endParaRPr>
                    </a:p>
                  </a:txBody>
                  <a:tcPr marL="52284" marR="52284" marT="25848" marB="25848" anchor="ctr"/>
                </a:tc>
                <a:tc>
                  <a:txBody>
                    <a:bodyPr/>
                    <a:lstStyle/>
                    <a:p>
                      <a:pPr algn="ctr">
                        <a:lnSpc>
                          <a:spcPct val="107000"/>
                        </a:lnSpc>
                        <a:spcAft>
                          <a:spcPts val="800"/>
                        </a:spcAft>
                      </a:pPr>
                      <a:r>
                        <a:rPr lang="en-GB" sz="1600" b="1" dirty="0">
                          <a:effectLst/>
                        </a:rPr>
                        <a:t>Previous Year</a:t>
                      </a:r>
                      <a:endParaRPr lang="en-GB" sz="1600" b="1" dirty="0">
                        <a:effectLst/>
                        <a:latin typeface="Calibri" panose="020F0502020204030204" pitchFamily="34" charset="0"/>
                        <a:ea typeface="Calibri" panose="020F0502020204030204" pitchFamily="34" charset="0"/>
                        <a:cs typeface="Arial" panose="020B0604020202020204" pitchFamily="34" charset="0"/>
                      </a:endParaRPr>
                    </a:p>
                  </a:txBody>
                  <a:tcPr marL="52284" marR="52284" marT="25848" marB="25848" anchor="ctr"/>
                </a:tc>
                <a:tc>
                  <a:txBody>
                    <a:bodyPr/>
                    <a:lstStyle/>
                    <a:p>
                      <a:pPr algn="ctr">
                        <a:lnSpc>
                          <a:spcPct val="107000"/>
                        </a:lnSpc>
                        <a:spcAft>
                          <a:spcPts val="0"/>
                        </a:spcAft>
                      </a:pPr>
                      <a:r>
                        <a:rPr lang="en-GB" sz="1600" b="1" kern="1200" dirty="0">
                          <a:effectLst/>
                        </a:rPr>
                        <a:t>Previous Rank</a:t>
                      </a:r>
                      <a:endParaRPr lang="en-GB" sz="1600" b="1" dirty="0">
                        <a:effectLst/>
                        <a:latin typeface="Calibri" panose="020F0502020204030204" pitchFamily="34" charset="0"/>
                        <a:ea typeface="Times New Roman" panose="02020603050405020304" pitchFamily="18" charset="0"/>
                        <a:cs typeface="Arial" panose="020B0604020202020204" pitchFamily="34" charset="0"/>
                      </a:endParaRPr>
                    </a:p>
                  </a:txBody>
                  <a:tcPr marL="0" marR="0" marT="0" marB="0" anchor="ctr"/>
                </a:tc>
                <a:tc>
                  <a:txBody>
                    <a:bodyPr/>
                    <a:lstStyle/>
                    <a:p>
                      <a:pPr algn="ctr">
                        <a:lnSpc>
                          <a:spcPct val="107000"/>
                        </a:lnSpc>
                        <a:spcAft>
                          <a:spcPts val="800"/>
                        </a:spcAft>
                      </a:pPr>
                      <a:r>
                        <a:rPr lang="en-GB" sz="1600" b="1" dirty="0">
                          <a:effectLst/>
                        </a:rPr>
                        <a:t>Key Notes</a:t>
                      </a:r>
                      <a:endParaRPr lang="en-GB" sz="1600" b="1" dirty="0">
                        <a:effectLst/>
                        <a:latin typeface="Calibri" panose="020F0502020204030204" pitchFamily="34" charset="0"/>
                        <a:ea typeface="Calibri" panose="020F0502020204030204" pitchFamily="34" charset="0"/>
                        <a:cs typeface="Arial" panose="020B0604020202020204" pitchFamily="34" charset="0"/>
                      </a:endParaRPr>
                    </a:p>
                  </a:txBody>
                  <a:tcPr marL="59334" marR="59334" marT="29373" marB="29373" anchor="ctr"/>
                </a:tc>
                <a:extLst>
                  <a:ext uri="{0D108BD9-81ED-4DB2-BD59-A6C34878D82A}">
                    <a16:rowId xmlns:a16="http://schemas.microsoft.com/office/drawing/2014/main" val="3902840489"/>
                  </a:ext>
                </a:extLst>
              </a:tr>
              <a:tr h="777345">
                <a:tc>
                  <a:txBody>
                    <a:bodyPr/>
                    <a:lstStyle/>
                    <a:p>
                      <a:pPr algn="ctr">
                        <a:lnSpc>
                          <a:spcPct val="107000"/>
                        </a:lnSpc>
                        <a:spcAft>
                          <a:spcPts val="800"/>
                        </a:spcAft>
                      </a:pPr>
                      <a:r>
                        <a:rPr lang="en-GB" sz="1400" b="1" dirty="0">
                          <a:solidFill>
                            <a:srgbClr val="FF0000"/>
                          </a:solidFill>
                          <a:effectLst/>
                        </a:rPr>
                        <a:t>Climate Change Performance Index (CCPI)</a:t>
                      </a:r>
                      <a:endParaRPr lang="en-GB" sz="14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txBody>
                  <a:tcPr marL="52284" marR="52284" marT="25848" marB="25848" anchor="ctr"/>
                </a:tc>
                <a:tc>
                  <a:txBody>
                    <a:bodyPr/>
                    <a:lstStyle/>
                    <a:p>
                      <a:pPr algn="ctr">
                        <a:lnSpc>
                          <a:spcPct val="107000"/>
                        </a:lnSpc>
                        <a:spcAft>
                          <a:spcPts val="800"/>
                        </a:spcAft>
                      </a:pPr>
                      <a:r>
                        <a:rPr kumimoji="0" lang="en-GB" sz="1600" u="none" strike="noStrike" kern="1200" cap="none" normalizeH="0" baseline="0" dirty="0">
                          <a:ln>
                            <a:noFill/>
                          </a:ln>
                          <a:solidFill>
                            <a:schemeClr val="tx1"/>
                          </a:solidFill>
                          <a:effectLst/>
                          <a:latin typeface="+mn-lt"/>
                          <a:ea typeface="+mn-ea"/>
                          <a:cs typeface="+mn-cs"/>
                        </a:rPr>
                        <a:t>2025</a:t>
                      </a:r>
                    </a:p>
                  </a:txBody>
                  <a:tcPr marL="52284" marR="52284" marT="25848" marB="25848" anchor="ctr"/>
                </a:tc>
                <a:tc>
                  <a:txBody>
                    <a:bodyPr/>
                    <a:lstStyle/>
                    <a:p>
                      <a:pPr algn="ctr">
                        <a:lnSpc>
                          <a:spcPct val="107000"/>
                        </a:lnSpc>
                        <a:spcAft>
                          <a:spcPts val="800"/>
                        </a:spcAft>
                      </a:pPr>
                      <a:r>
                        <a:rPr kumimoji="0" lang="en-GB" sz="1600" u="none" strike="noStrike" kern="1200" cap="none" normalizeH="0" baseline="0" dirty="0">
                          <a:ln>
                            <a:noFill/>
                          </a:ln>
                          <a:solidFill>
                            <a:schemeClr val="tx1"/>
                          </a:solidFill>
                          <a:effectLst/>
                          <a:latin typeface="+mn-lt"/>
                          <a:ea typeface="+mn-ea"/>
                          <a:cs typeface="+mn-cs"/>
                        </a:rPr>
                        <a:t>20th out of 67</a:t>
                      </a:r>
                    </a:p>
                  </a:txBody>
                  <a:tcPr marL="52284" marR="52284" marT="25848" marB="25848" anchor="ctr"/>
                </a:tc>
                <a:tc>
                  <a:txBody>
                    <a:bodyPr/>
                    <a:lstStyle/>
                    <a:p>
                      <a:pPr algn="ctr">
                        <a:lnSpc>
                          <a:spcPct val="107000"/>
                        </a:lnSpc>
                        <a:spcAft>
                          <a:spcPts val="800"/>
                        </a:spcAft>
                      </a:pPr>
                      <a:r>
                        <a:rPr kumimoji="0" lang="en-GB" sz="1600" u="none" strike="noStrike" kern="1200" cap="none" normalizeH="0" baseline="0" dirty="0">
                          <a:ln>
                            <a:noFill/>
                          </a:ln>
                          <a:solidFill>
                            <a:schemeClr val="tx1"/>
                          </a:solidFill>
                          <a:effectLst/>
                          <a:latin typeface="+mn-lt"/>
                          <a:ea typeface="+mn-ea"/>
                          <a:cs typeface="+mn-cs"/>
                        </a:rPr>
                        <a:t>2024</a:t>
                      </a:r>
                    </a:p>
                  </a:txBody>
                  <a:tcPr marL="52284" marR="52284" marT="25848" marB="25848" anchor="ctr"/>
                </a:tc>
                <a:tc>
                  <a:txBody>
                    <a:bodyPr/>
                    <a:lstStyle/>
                    <a:p>
                      <a:pPr algn="ctr">
                        <a:lnSpc>
                          <a:spcPct val="107000"/>
                        </a:lnSpc>
                        <a:spcAft>
                          <a:spcPts val="0"/>
                        </a:spcAft>
                      </a:pPr>
                      <a:r>
                        <a:rPr kumimoji="0" lang="en-GB" sz="1600" u="none" strike="noStrike" kern="1200" cap="none" normalizeH="0" baseline="0" dirty="0">
                          <a:ln>
                            <a:noFill/>
                          </a:ln>
                          <a:solidFill>
                            <a:schemeClr val="tx1"/>
                          </a:solidFill>
                          <a:effectLst/>
                          <a:latin typeface="+mn-lt"/>
                          <a:ea typeface="+mn-ea"/>
                          <a:cs typeface="+mn-cs"/>
                        </a:rPr>
                        <a:t>22nd out of 67</a:t>
                      </a:r>
                    </a:p>
                  </a:txBody>
                  <a:tcPr marL="0" marR="0" marT="0" marB="0" anchor="ctr"/>
                </a:tc>
                <a:tc>
                  <a:txBody>
                    <a:bodyPr/>
                    <a:lstStyle/>
                    <a:p>
                      <a:pPr algn="ctr">
                        <a:lnSpc>
                          <a:spcPct val="107000"/>
                        </a:lnSpc>
                        <a:spcAft>
                          <a:spcPts val="800"/>
                        </a:spcAft>
                      </a:pPr>
                      <a:r>
                        <a:rPr lang="en-GB" sz="1600" b="0" kern="1200" dirty="0" smtClean="0">
                          <a:solidFill>
                            <a:schemeClr val="tx1"/>
                          </a:solidFill>
                          <a:latin typeface="+mn-lt"/>
                          <a:ea typeface="+mn-ea"/>
                          <a:cs typeface="+mn-cs"/>
                        </a:rPr>
                        <a:t>Egypt is good at controlling greenhouse gas emissions and using energy efficiently, but it is still not using enough renewable energy.</a:t>
                      </a:r>
                      <a:endParaRPr lang="en-GB" sz="1600" b="0" kern="1200" dirty="0">
                        <a:solidFill>
                          <a:schemeClr val="tx1"/>
                        </a:solidFill>
                        <a:latin typeface="+mn-lt"/>
                        <a:ea typeface="+mn-ea"/>
                        <a:cs typeface="+mn-cs"/>
                      </a:endParaRPr>
                    </a:p>
                  </a:txBody>
                  <a:tcPr marL="59334" marR="59334" marT="29373" marB="29373" anchor="ctr"/>
                </a:tc>
                <a:extLst>
                  <a:ext uri="{0D108BD9-81ED-4DB2-BD59-A6C34878D82A}">
                    <a16:rowId xmlns:a16="http://schemas.microsoft.com/office/drawing/2014/main" val="3918611996"/>
                  </a:ext>
                </a:extLst>
              </a:tr>
              <a:tr h="920935">
                <a:tc>
                  <a:txBody>
                    <a:bodyPr/>
                    <a:lstStyle/>
                    <a:p>
                      <a:pPr algn="ctr">
                        <a:lnSpc>
                          <a:spcPct val="107000"/>
                        </a:lnSpc>
                        <a:spcAft>
                          <a:spcPts val="800"/>
                        </a:spcAft>
                      </a:pPr>
                      <a:r>
                        <a:rPr lang="en-GB" sz="1400" b="1" dirty="0">
                          <a:solidFill>
                            <a:srgbClr val="FF0000"/>
                          </a:solidFill>
                          <a:effectLst/>
                        </a:rPr>
                        <a:t>Environmental Performance Index (EPI)</a:t>
                      </a:r>
                      <a:endParaRPr lang="en-GB" sz="14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txBody>
                  <a:tcPr marL="52284" marR="52284" marT="25848" marB="25848" anchor="ctr"/>
                </a:tc>
                <a:tc>
                  <a:txBody>
                    <a:bodyPr/>
                    <a:lstStyle/>
                    <a:p>
                      <a:pPr algn="ctr">
                        <a:lnSpc>
                          <a:spcPct val="107000"/>
                        </a:lnSpc>
                        <a:spcAft>
                          <a:spcPts val="800"/>
                        </a:spcAft>
                      </a:pPr>
                      <a:r>
                        <a:rPr kumimoji="0" lang="en-GB" sz="1600" u="none" strike="noStrike" kern="1200" cap="none" normalizeH="0" baseline="0" dirty="0">
                          <a:ln>
                            <a:noFill/>
                          </a:ln>
                          <a:solidFill>
                            <a:schemeClr val="tx1"/>
                          </a:solidFill>
                          <a:effectLst/>
                          <a:latin typeface="+mn-lt"/>
                          <a:ea typeface="+mn-ea"/>
                          <a:cs typeface="+mn-cs"/>
                        </a:rPr>
                        <a:t>2024</a:t>
                      </a:r>
                    </a:p>
                  </a:txBody>
                  <a:tcPr marL="52284" marR="52284" marT="25848" marB="25848" anchor="ctr"/>
                </a:tc>
                <a:tc>
                  <a:txBody>
                    <a:bodyPr/>
                    <a:lstStyle/>
                    <a:p>
                      <a:pPr algn="ctr">
                        <a:lnSpc>
                          <a:spcPct val="107000"/>
                        </a:lnSpc>
                        <a:spcAft>
                          <a:spcPts val="800"/>
                        </a:spcAft>
                      </a:pPr>
                      <a:r>
                        <a:rPr kumimoji="0" lang="en-GB" sz="1600" u="none" strike="noStrike" kern="1200" cap="none" normalizeH="0" baseline="0" dirty="0">
                          <a:ln>
                            <a:noFill/>
                          </a:ln>
                          <a:solidFill>
                            <a:schemeClr val="tx1"/>
                          </a:solidFill>
                          <a:effectLst/>
                          <a:latin typeface="+mn-lt"/>
                          <a:ea typeface="+mn-ea"/>
                          <a:cs typeface="+mn-cs"/>
                        </a:rPr>
                        <a:t>101st out of 180</a:t>
                      </a:r>
                    </a:p>
                  </a:txBody>
                  <a:tcPr marL="52284" marR="52284" marT="25848" marB="25848" anchor="ctr"/>
                </a:tc>
                <a:tc>
                  <a:txBody>
                    <a:bodyPr/>
                    <a:lstStyle/>
                    <a:p>
                      <a:pPr algn="ctr">
                        <a:lnSpc>
                          <a:spcPct val="107000"/>
                        </a:lnSpc>
                        <a:spcAft>
                          <a:spcPts val="800"/>
                        </a:spcAft>
                      </a:pPr>
                      <a:r>
                        <a:rPr kumimoji="0" lang="en-GB" sz="1600" u="none" strike="noStrike" kern="1200" cap="none" normalizeH="0" baseline="0" dirty="0">
                          <a:ln>
                            <a:noFill/>
                          </a:ln>
                          <a:solidFill>
                            <a:schemeClr val="tx1"/>
                          </a:solidFill>
                          <a:effectLst/>
                          <a:latin typeface="+mn-lt"/>
                          <a:ea typeface="+mn-ea"/>
                          <a:cs typeface="+mn-cs"/>
                        </a:rPr>
                        <a:t>2022</a:t>
                      </a:r>
                    </a:p>
                  </a:txBody>
                  <a:tcPr marL="52284" marR="52284" marT="25848" marB="25848" anchor="ctr"/>
                </a:tc>
                <a:tc>
                  <a:txBody>
                    <a:bodyPr/>
                    <a:lstStyle/>
                    <a:p>
                      <a:pPr algn="ctr">
                        <a:lnSpc>
                          <a:spcPct val="107000"/>
                        </a:lnSpc>
                        <a:spcAft>
                          <a:spcPts val="0"/>
                        </a:spcAft>
                      </a:pPr>
                      <a:r>
                        <a:rPr kumimoji="0" lang="en-GB" sz="1600" u="none" strike="noStrike" kern="1200" cap="none" normalizeH="0" baseline="0" dirty="0">
                          <a:ln>
                            <a:noFill/>
                          </a:ln>
                          <a:solidFill>
                            <a:schemeClr val="tx1"/>
                          </a:solidFill>
                          <a:effectLst/>
                          <a:latin typeface="+mn-lt"/>
                          <a:ea typeface="+mn-ea"/>
                          <a:cs typeface="+mn-cs"/>
                        </a:rPr>
                        <a:t>118th out of 180</a:t>
                      </a:r>
                    </a:p>
                  </a:txBody>
                  <a:tcPr marL="0" marR="0" marT="0" marB="0" anchor="ctr"/>
                </a:tc>
                <a:tc>
                  <a:txBody>
                    <a:bodyPr/>
                    <a:lstStyle/>
                    <a:p>
                      <a:pPr algn="ctr">
                        <a:lnSpc>
                          <a:spcPct val="107000"/>
                        </a:lnSpc>
                        <a:spcAft>
                          <a:spcPts val="800"/>
                        </a:spcAft>
                      </a:pPr>
                      <a:r>
                        <a:rPr lang="en-GB" sz="1600" b="0" kern="1200" dirty="0">
                          <a:solidFill>
                            <a:schemeClr val="tx1"/>
                          </a:solidFill>
                          <a:latin typeface="+mn-lt"/>
                          <a:ea typeface="+mn-ea"/>
                          <a:cs typeface="+mn-cs"/>
                        </a:rPr>
                        <a:t>Egypt is doing well in protecting natural environments, but it is still weak in areas like protecting the sea, controlling pollution, and treating wastewater properly.</a:t>
                      </a:r>
                    </a:p>
                  </a:txBody>
                  <a:tcPr marL="59334" marR="59334" marT="29373" marB="29373" anchor="ctr"/>
                </a:tc>
                <a:extLst>
                  <a:ext uri="{0D108BD9-81ED-4DB2-BD59-A6C34878D82A}">
                    <a16:rowId xmlns:a16="http://schemas.microsoft.com/office/drawing/2014/main" val="1609531521"/>
                  </a:ext>
                </a:extLst>
              </a:tr>
              <a:tr h="708771">
                <a:tc>
                  <a:txBody>
                    <a:bodyPr/>
                    <a:lstStyle/>
                    <a:p>
                      <a:pPr algn="ctr">
                        <a:lnSpc>
                          <a:spcPct val="107000"/>
                        </a:lnSpc>
                        <a:spcAft>
                          <a:spcPts val="800"/>
                        </a:spcAft>
                      </a:pPr>
                      <a:r>
                        <a:rPr lang="en-GB" sz="1400" b="1" dirty="0">
                          <a:solidFill>
                            <a:srgbClr val="FF0000"/>
                          </a:solidFill>
                          <a:effectLst/>
                        </a:rPr>
                        <a:t>Sustainable Development Goals </a:t>
                      </a:r>
                      <a:r>
                        <a:rPr lang="en-GB" sz="1400" b="1" dirty="0" smtClean="0">
                          <a:solidFill>
                            <a:srgbClr val="FF0000"/>
                          </a:solidFill>
                          <a:effectLst/>
                        </a:rPr>
                        <a:t>Index</a:t>
                      </a:r>
                      <a:r>
                        <a:rPr lang="en-GB" sz="1400" b="1" baseline="0" dirty="0" smtClean="0">
                          <a:solidFill>
                            <a:srgbClr val="FF0000"/>
                          </a:solidFill>
                          <a:effectLst/>
                        </a:rPr>
                        <a:t> (</a:t>
                      </a:r>
                      <a:r>
                        <a:rPr lang="en-GB" sz="1400" b="1" dirty="0" smtClean="0">
                          <a:solidFill>
                            <a:srgbClr val="FF0000"/>
                          </a:solidFill>
                          <a:effectLst/>
                        </a:rPr>
                        <a:t>SDG Index)</a:t>
                      </a:r>
                      <a:endParaRPr lang="en-GB" sz="1400" b="1" dirty="0">
                        <a:solidFill>
                          <a:srgbClr val="FF0000"/>
                        </a:solidFill>
                        <a:effectLst/>
                        <a:latin typeface="Calibri" panose="020F0502020204030204" pitchFamily="34" charset="0"/>
                        <a:ea typeface="Calibri" panose="020F0502020204030204" pitchFamily="34" charset="0"/>
                        <a:cs typeface="Arial" panose="020B0604020202020204" pitchFamily="34" charset="0"/>
                      </a:endParaRPr>
                    </a:p>
                  </a:txBody>
                  <a:tcPr marL="52284" marR="52284" marT="25848" marB="25848" anchor="ctr"/>
                </a:tc>
                <a:tc>
                  <a:txBody>
                    <a:bodyPr/>
                    <a:lstStyle/>
                    <a:p>
                      <a:pPr algn="ctr">
                        <a:lnSpc>
                          <a:spcPct val="107000"/>
                        </a:lnSpc>
                        <a:spcAft>
                          <a:spcPts val="800"/>
                        </a:spcAft>
                      </a:pPr>
                      <a:r>
                        <a:rPr kumimoji="0" lang="en-GB" sz="1600" u="none" strike="noStrike" kern="1200" cap="none" normalizeH="0" baseline="0" dirty="0" smtClean="0">
                          <a:ln>
                            <a:noFill/>
                          </a:ln>
                          <a:solidFill>
                            <a:schemeClr val="tx1"/>
                          </a:solidFill>
                          <a:effectLst/>
                          <a:latin typeface="+mn-lt"/>
                          <a:ea typeface="+mn-ea"/>
                          <a:cs typeface="+mn-cs"/>
                        </a:rPr>
                        <a:t>2025</a:t>
                      </a:r>
                      <a:endParaRPr kumimoji="0" lang="en-GB" sz="1600" u="none" strike="noStrike" kern="1200" cap="none" normalizeH="0" baseline="0" dirty="0">
                        <a:ln>
                          <a:noFill/>
                        </a:ln>
                        <a:solidFill>
                          <a:schemeClr val="tx1"/>
                        </a:solidFill>
                        <a:effectLst/>
                        <a:latin typeface="+mn-lt"/>
                        <a:ea typeface="+mn-ea"/>
                        <a:cs typeface="+mn-cs"/>
                      </a:endParaRPr>
                    </a:p>
                  </a:txBody>
                  <a:tcPr marL="52284" marR="52284" marT="25848" marB="25848" anchor="ctr"/>
                </a:tc>
                <a:tc>
                  <a:txBody>
                    <a:bodyPr/>
                    <a:lstStyle/>
                    <a:p>
                      <a:pPr algn="ctr">
                        <a:lnSpc>
                          <a:spcPct val="107000"/>
                        </a:lnSpc>
                        <a:spcAft>
                          <a:spcPts val="800"/>
                        </a:spcAft>
                      </a:pPr>
                      <a:r>
                        <a:rPr kumimoji="0" lang="en-GB" sz="1600" u="none" strike="noStrike" kern="1200" cap="none" normalizeH="0" baseline="0" dirty="0" smtClean="0">
                          <a:ln>
                            <a:noFill/>
                          </a:ln>
                          <a:solidFill>
                            <a:schemeClr val="tx1"/>
                          </a:solidFill>
                          <a:effectLst/>
                          <a:latin typeface="+mn-lt"/>
                          <a:ea typeface="+mn-ea"/>
                          <a:cs typeface="+mn-cs"/>
                        </a:rPr>
                        <a:t>91st </a:t>
                      </a:r>
                      <a:r>
                        <a:rPr kumimoji="0" lang="en-GB" sz="1600" u="none" strike="noStrike" kern="1200" cap="none" normalizeH="0" baseline="0" dirty="0">
                          <a:ln>
                            <a:noFill/>
                          </a:ln>
                          <a:solidFill>
                            <a:schemeClr val="tx1"/>
                          </a:solidFill>
                          <a:effectLst/>
                          <a:latin typeface="+mn-lt"/>
                          <a:ea typeface="+mn-ea"/>
                          <a:cs typeface="+mn-cs"/>
                        </a:rPr>
                        <a:t>out of </a:t>
                      </a:r>
                      <a:r>
                        <a:rPr kumimoji="0" lang="en-GB" sz="1600" u="none" strike="noStrike" kern="1200" cap="none" normalizeH="0" baseline="0" dirty="0" smtClean="0">
                          <a:ln>
                            <a:noFill/>
                          </a:ln>
                          <a:solidFill>
                            <a:schemeClr val="tx1"/>
                          </a:solidFill>
                          <a:effectLst/>
                          <a:latin typeface="+mn-lt"/>
                          <a:ea typeface="+mn-ea"/>
                          <a:cs typeface="+mn-cs"/>
                        </a:rPr>
                        <a:t>167</a:t>
                      </a:r>
                      <a:endParaRPr kumimoji="0" lang="en-GB" sz="1600" u="none" strike="noStrike" kern="1200" cap="none" normalizeH="0" baseline="0" dirty="0">
                        <a:ln>
                          <a:noFill/>
                        </a:ln>
                        <a:solidFill>
                          <a:schemeClr val="tx1"/>
                        </a:solidFill>
                        <a:effectLst/>
                        <a:latin typeface="+mn-lt"/>
                        <a:ea typeface="+mn-ea"/>
                        <a:cs typeface="+mn-cs"/>
                      </a:endParaRPr>
                    </a:p>
                  </a:txBody>
                  <a:tcPr marL="52284" marR="52284" marT="25848" marB="25848" anchor="ctr"/>
                </a:tc>
                <a:tc>
                  <a:txBody>
                    <a:bodyPr/>
                    <a:lstStyle/>
                    <a:p>
                      <a:pPr algn="ctr">
                        <a:lnSpc>
                          <a:spcPct val="107000"/>
                        </a:lnSpc>
                        <a:spcAft>
                          <a:spcPts val="800"/>
                        </a:spcAft>
                      </a:pPr>
                      <a:r>
                        <a:rPr kumimoji="0" lang="en-GB" sz="1600" u="none" strike="noStrike" kern="1200" cap="none" normalizeH="0" baseline="0" dirty="0" smtClean="0">
                          <a:ln>
                            <a:noFill/>
                          </a:ln>
                          <a:solidFill>
                            <a:schemeClr val="tx1"/>
                          </a:solidFill>
                          <a:effectLst/>
                          <a:latin typeface="+mn-lt"/>
                          <a:ea typeface="+mn-ea"/>
                          <a:cs typeface="+mn-cs"/>
                        </a:rPr>
                        <a:t>2024</a:t>
                      </a:r>
                      <a:endParaRPr kumimoji="0" lang="en-GB" sz="1600" u="none" strike="noStrike" kern="1200" cap="none" normalizeH="0" baseline="0" dirty="0">
                        <a:ln>
                          <a:noFill/>
                        </a:ln>
                        <a:solidFill>
                          <a:schemeClr val="tx1"/>
                        </a:solidFill>
                        <a:effectLst/>
                        <a:latin typeface="+mn-lt"/>
                        <a:ea typeface="+mn-ea"/>
                        <a:cs typeface="+mn-cs"/>
                      </a:endParaRPr>
                    </a:p>
                  </a:txBody>
                  <a:tcPr marL="52284" marR="52284" marT="25848" marB="25848" anchor="ctr"/>
                </a:tc>
                <a:tc>
                  <a:txBody>
                    <a:bodyPr/>
                    <a:lstStyle/>
                    <a:p>
                      <a:pPr algn="ctr">
                        <a:lnSpc>
                          <a:spcPct val="107000"/>
                        </a:lnSpc>
                        <a:spcAft>
                          <a:spcPts val="0"/>
                        </a:spcAft>
                      </a:pPr>
                      <a:r>
                        <a:rPr kumimoji="0" lang="en-GB" sz="1600" u="none" strike="noStrike" kern="1200" cap="none" normalizeH="0" baseline="0" dirty="0">
                          <a:ln>
                            <a:noFill/>
                          </a:ln>
                          <a:solidFill>
                            <a:schemeClr val="tx1"/>
                          </a:solidFill>
                          <a:effectLst/>
                          <a:latin typeface="+mn-lt"/>
                          <a:ea typeface="+mn-ea"/>
                          <a:cs typeface="+mn-cs"/>
                        </a:rPr>
                        <a:t>83rd out of 166</a:t>
                      </a:r>
                    </a:p>
                  </a:txBody>
                  <a:tcPr marL="0" marR="0" marT="0" marB="0" anchor="ctr"/>
                </a:tc>
                <a:tc>
                  <a:txBody>
                    <a:bodyPr/>
                    <a:lstStyle/>
                    <a:p>
                      <a:pPr algn="ctr">
                        <a:lnSpc>
                          <a:spcPct val="107000"/>
                        </a:lnSpc>
                        <a:spcAft>
                          <a:spcPts val="800"/>
                        </a:spcAft>
                      </a:pPr>
                      <a:r>
                        <a:rPr lang="en-GB" sz="1600" b="0" kern="1200" dirty="0" smtClean="0">
                          <a:solidFill>
                            <a:schemeClr val="tx1"/>
                          </a:solidFill>
                          <a:latin typeface="+mn-lt"/>
                          <a:ea typeface="+mn-ea"/>
                          <a:cs typeface="+mn-cs"/>
                        </a:rPr>
                        <a:t>Tracks </a:t>
                      </a:r>
                      <a:r>
                        <a:rPr lang="en-GB" sz="1600" b="0" kern="1200" dirty="0">
                          <a:solidFill>
                            <a:schemeClr val="tx1"/>
                          </a:solidFill>
                          <a:latin typeface="+mn-lt"/>
                          <a:ea typeface="+mn-ea"/>
                          <a:cs typeface="+mn-cs"/>
                        </a:rPr>
                        <a:t>progress on the 17 UN Sustainable Development Goals.</a:t>
                      </a:r>
                    </a:p>
                  </a:txBody>
                  <a:tcPr marL="59334" marR="59334" marT="29373" marB="29373" anchor="ctr"/>
                </a:tc>
                <a:extLst>
                  <a:ext uri="{0D108BD9-81ED-4DB2-BD59-A6C34878D82A}">
                    <a16:rowId xmlns:a16="http://schemas.microsoft.com/office/drawing/2014/main" val="2235153945"/>
                  </a:ext>
                </a:extLst>
              </a:tr>
            </a:tbl>
          </a:graphicData>
        </a:graphic>
      </p:graphicFrame>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338916" y="4236460"/>
            <a:ext cx="6413304" cy="2768933"/>
          </a:xfrm>
          <a:prstGeom prst="rect">
            <a:avLst/>
          </a:prstGeom>
        </p:spPr>
      </p:pic>
    </p:spTree>
    <p:extLst>
      <p:ext uri="{BB962C8B-B14F-4D97-AF65-F5344CB8AC3E}">
        <p14:creationId xmlns:p14="http://schemas.microsoft.com/office/powerpoint/2010/main" val="2705033034"/>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369802" y="472011"/>
            <a:ext cx="10281200" cy="763600"/>
          </a:xfrm>
          <a:prstGeom prst="rect">
            <a:avLst/>
          </a:prstGeom>
        </p:spPr>
        <p:txBody>
          <a:bodyPr spcFirstLastPara="1" vert="horz" wrap="square" lIns="121900" tIns="121900" rIns="121900" bIns="121900" rtlCol="0" anchor="t" anchorCtr="0">
            <a:noAutofit/>
          </a:bodyPr>
          <a:lstStyle/>
          <a:p>
            <a:pPr algn="ctr">
              <a:buSzPts val="1100"/>
            </a:pPr>
            <a:r>
              <a:rPr lang="en-GB" sz="3200" b="1" dirty="0">
                <a:solidFill>
                  <a:schemeClr val="accent2"/>
                </a:solidFill>
              </a:rPr>
              <a:t>Most-Discussed Research Topics Impacting Sustainability Performance Management (2024–2025)</a:t>
            </a:r>
            <a:endParaRPr sz="3200" b="1" dirty="0">
              <a:solidFill>
                <a:schemeClr val="accent2"/>
              </a:solidFill>
            </a:endParaRP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5841985" y="5417470"/>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pic>
        <p:nvPicPr>
          <p:cNvPr id="3" name="Picture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731367" y="1491230"/>
            <a:ext cx="8607959" cy="4570893"/>
          </a:xfrm>
          <a:prstGeom prst="rect">
            <a:avLst/>
          </a:prstGeom>
        </p:spPr>
      </p:pic>
      <p:sp>
        <p:nvSpPr>
          <p:cNvPr id="2" name="Rectangle 1"/>
          <p:cNvSpPr/>
          <p:nvPr/>
        </p:nvSpPr>
        <p:spPr>
          <a:xfrm>
            <a:off x="302611" y="6065180"/>
            <a:ext cx="9795117" cy="523220"/>
          </a:xfrm>
          <a:prstGeom prst="rect">
            <a:avLst/>
          </a:prstGeom>
        </p:spPr>
        <p:txBody>
          <a:bodyPr wrap="square">
            <a:spAutoFit/>
          </a:bodyPr>
          <a:lstStyle/>
          <a:p>
            <a:r>
              <a:rPr lang="en-GB" sz="1400" b="1" i="1" dirty="0"/>
              <a:t>Note: The data presented in this figure were extracted exclusively from </a:t>
            </a:r>
            <a:r>
              <a:rPr lang="en-GB" sz="1400" b="1" i="1" dirty="0" smtClean="0"/>
              <a:t>articles indexed </a:t>
            </a:r>
            <a:r>
              <a:rPr lang="en-GB" sz="1400" b="1" i="1" dirty="0"/>
              <a:t>in the Web of Science and Scopus databases.</a:t>
            </a:r>
          </a:p>
        </p:txBody>
      </p:sp>
    </p:spTree>
    <p:extLst>
      <p:ext uri="{BB962C8B-B14F-4D97-AF65-F5344CB8AC3E}">
        <p14:creationId xmlns:p14="http://schemas.microsoft.com/office/powerpoint/2010/main" val="41352572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242714" y="136265"/>
            <a:ext cx="10281200" cy="763600"/>
          </a:xfrm>
          <a:prstGeom prst="rect">
            <a:avLst/>
          </a:prstGeom>
        </p:spPr>
        <p:txBody>
          <a:bodyPr spcFirstLastPara="1" vert="horz" wrap="square" lIns="121900" tIns="121900" rIns="121900" bIns="121900" rtlCol="0" anchor="t" anchorCtr="0">
            <a:noAutofit/>
          </a:bodyPr>
          <a:lstStyle/>
          <a:p>
            <a:pPr algn="ctr">
              <a:buSzPts val="1100"/>
            </a:pPr>
            <a:r>
              <a:rPr lang="en-GB" sz="4267" b="1" dirty="0" smtClean="0">
                <a:solidFill>
                  <a:schemeClr val="accent2"/>
                </a:solidFill>
              </a:rPr>
              <a:t>Contributions</a:t>
            </a:r>
            <a:endParaRPr sz="4267" b="1" dirty="0">
              <a:solidFill>
                <a:schemeClr val="accent2"/>
              </a:solidFill>
            </a:endParaRP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5865474" y="519822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378957" y="2748647"/>
            <a:ext cx="6752493" cy="2406937"/>
          </a:xfrm>
          <a:prstGeom prst="rect">
            <a:avLst/>
          </a:prstGeom>
        </p:spPr>
      </p:pic>
      <p:sp>
        <p:nvSpPr>
          <p:cNvPr id="5" name="Rectangle 4"/>
          <p:cNvSpPr/>
          <p:nvPr/>
        </p:nvSpPr>
        <p:spPr>
          <a:xfrm>
            <a:off x="498962" y="950399"/>
            <a:ext cx="4624645" cy="646331"/>
          </a:xfrm>
          <a:prstGeom prst="rect">
            <a:avLst/>
          </a:prstGeom>
        </p:spPr>
        <p:txBody>
          <a:bodyPr wrap="square">
            <a:spAutoFit/>
          </a:bodyPr>
          <a:lstStyle/>
          <a:p>
            <a:pPr indent="-228600">
              <a:buFont typeface="Arial" panose="020B0604020202020204" pitchFamily="34" charset="0"/>
              <a:buChar char="•"/>
            </a:pPr>
            <a:r>
              <a:rPr lang="fr-FR" b="1" dirty="0"/>
              <a:t>Journal: </a:t>
            </a:r>
            <a:r>
              <a:rPr lang="en-US" b="1" dirty="0"/>
              <a:t>Journal of Applied Structural Equation Modeling </a:t>
            </a:r>
            <a:r>
              <a:rPr lang="fr-FR" b="1" dirty="0"/>
              <a:t>(SCOPUS Q1 </a:t>
            </a:r>
            <a:r>
              <a:rPr lang="fr-FR" b="1" dirty="0" smtClean="0"/>
              <a:t>) 2023</a:t>
            </a:r>
            <a:endParaRPr lang="en-US" b="1" dirty="0"/>
          </a:p>
        </p:txBody>
      </p:sp>
      <p:sp>
        <p:nvSpPr>
          <p:cNvPr id="6" name="Rectangle 5"/>
          <p:cNvSpPr/>
          <p:nvPr/>
        </p:nvSpPr>
        <p:spPr>
          <a:xfrm>
            <a:off x="276852" y="1613655"/>
            <a:ext cx="5068864" cy="3693319"/>
          </a:xfrm>
          <a:prstGeom prst="rect">
            <a:avLst/>
          </a:prstGeom>
        </p:spPr>
        <p:txBody>
          <a:bodyPr wrap="square">
            <a:spAutoFit/>
          </a:bodyPr>
          <a:lstStyle/>
          <a:p>
            <a:pPr indent="-228600" algn="justLow">
              <a:buFont typeface="Arial" panose="020B0604020202020204" pitchFamily="34" charset="0"/>
              <a:buChar char="•"/>
            </a:pPr>
            <a:r>
              <a:rPr lang="en-US" b="1" dirty="0"/>
              <a:t>Contribution: </a:t>
            </a:r>
            <a:r>
              <a:rPr lang="en-US" dirty="0"/>
              <a:t> extending </a:t>
            </a:r>
            <a:r>
              <a:rPr lang="en-US" b="1" dirty="0">
                <a:solidFill>
                  <a:srgbClr val="FF0000"/>
                </a:solidFill>
              </a:rPr>
              <a:t>Resource Dependency Theory</a:t>
            </a:r>
            <a:r>
              <a:rPr lang="en-US" dirty="0"/>
              <a:t> within a novel empirical context, particularly in relation to how firms in developing countries can maintain green practices </a:t>
            </a:r>
            <a:r>
              <a:rPr lang="en-US" dirty="0" smtClean="0"/>
              <a:t>among </a:t>
            </a:r>
            <a:r>
              <a:rPr lang="en-US" dirty="0"/>
              <a:t>external disruptions. The study provides practical insights for manufacturers seeking to integrate lean manufacturing principles with I4.0 technologies to enhance environmental performance. Moreover, it addresses a gap in the literature by examining the dynamic </a:t>
            </a:r>
            <a:r>
              <a:rPr lang="en-US" dirty="0" smtClean="0"/>
              <a:t>interaction </a:t>
            </a:r>
            <a:r>
              <a:rPr lang="en-US" dirty="0"/>
              <a:t>between I4.0, lean manufacturing, and green performance during periods of market instability, such as those induced by the COVID-19 pandemic. </a:t>
            </a:r>
          </a:p>
        </p:txBody>
      </p:sp>
      <p:sp>
        <p:nvSpPr>
          <p:cNvPr id="2" name="Rectangle 1"/>
          <p:cNvSpPr/>
          <p:nvPr/>
        </p:nvSpPr>
        <p:spPr>
          <a:xfrm>
            <a:off x="5501295" y="1531088"/>
            <a:ext cx="5087132" cy="923330"/>
          </a:xfrm>
          <a:prstGeom prst="rect">
            <a:avLst/>
          </a:prstGeom>
        </p:spPr>
        <p:txBody>
          <a:bodyPr wrap="square">
            <a:spAutoFit/>
          </a:bodyPr>
          <a:lstStyle/>
          <a:p>
            <a:pPr algn="ctr"/>
            <a:r>
              <a:rPr lang="en-GB" dirty="0" smtClean="0"/>
              <a:t>A Multi-mediation Model Analysis Of  Industry 4.0, Manufacturing Process  Factors and </a:t>
            </a:r>
            <a:r>
              <a:rPr lang="en-GB" b="1" dirty="0" smtClean="0">
                <a:solidFill>
                  <a:srgbClr val="FF0000"/>
                </a:solidFill>
              </a:rPr>
              <a:t>Green Performance </a:t>
            </a:r>
            <a:r>
              <a:rPr lang="en-GB" dirty="0" smtClean="0"/>
              <a:t>under Covid-19</a:t>
            </a:r>
            <a:endParaRPr lang="en-GB" dirty="0"/>
          </a:p>
        </p:txBody>
      </p:sp>
    </p:spTree>
    <p:extLst>
      <p:ext uri="{BB962C8B-B14F-4D97-AF65-F5344CB8AC3E}">
        <p14:creationId xmlns:p14="http://schemas.microsoft.com/office/powerpoint/2010/main" val="395391008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514890" y="233022"/>
            <a:ext cx="10281200" cy="763600"/>
          </a:xfrm>
          <a:prstGeom prst="rect">
            <a:avLst/>
          </a:prstGeom>
        </p:spPr>
        <p:txBody>
          <a:bodyPr spcFirstLastPara="1" vert="horz" wrap="square" lIns="121900" tIns="121900" rIns="121900" bIns="121900" rtlCol="0" anchor="t" anchorCtr="0">
            <a:noAutofit/>
          </a:bodyPr>
          <a:lstStyle/>
          <a:p>
            <a:pPr algn="ctr">
              <a:buSzPts val="1100"/>
            </a:pPr>
            <a:r>
              <a:rPr lang="en-GB" sz="4267" b="1" dirty="0">
                <a:solidFill>
                  <a:schemeClr val="accent2"/>
                </a:solidFill>
              </a:rPr>
              <a:t>Contributions</a:t>
            </a:r>
            <a:endParaRPr sz="4267" b="1" dirty="0">
              <a:solidFill>
                <a:schemeClr val="accent2"/>
              </a:solidFill>
            </a:endParaRP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5865474" y="519822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167558" y="2622306"/>
            <a:ext cx="5499616" cy="2391113"/>
          </a:xfrm>
          <a:prstGeom prst="rect">
            <a:avLst/>
          </a:prstGeom>
        </p:spPr>
      </p:pic>
      <p:sp>
        <p:nvSpPr>
          <p:cNvPr id="75" name="Rectangle 74"/>
          <p:cNvSpPr/>
          <p:nvPr/>
        </p:nvSpPr>
        <p:spPr>
          <a:xfrm>
            <a:off x="720428" y="976461"/>
            <a:ext cx="4655196" cy="646331"/>
          </a:xfrm>
          <a:prstGeom prst="rect">
            <a:avLst/>
          </a:prstGeom>
        </p:spPr>
        <p:txBody>
          <a:bodyPr wrap="square">
            <a:spAutoFit/>
          </a:bodyPr>
          <a:lstStyle/>
          <a:p>
            <a:pPr indent="-228600">
              <a:buFont typeface="Arial" panose="020B0604020202020204" pitchFamily="34" charset="0"/>
              <a:buChar char="•"/>
            </a:pPr>
            <a:r>
              <a:rPr lang="fr-FR" b="1" dirty="0"/>
              <a:t>Journal: International journal of </a:t>
            </a:r>
            <a:r>
              <a:rPr lang="fr-FR" b="1" dirty="0" err="1"/>
              <a:t>procurement</a:t>
            </a:r>
            <a:r>
              <a:rPr lang="fr-FR" b="1" dirty="0"/>
              <a:t> management (SCOPUS </a:t>
            </a:r>
            <a:r>
              <a:rPr lang="fr-FR" b="1" dirty="0" smtClean="0"/>
              <a:t>Q3) 2024 </a:t>
            </a:r>
            <a:endParaRPr lang="en-US" b="1" dirty="0"/>
          </a:p>
        </p:txBody>
      </p:sp>
      <p:sp>
        <p:nvSpPr>
          <p:cNvPr id="5" name="Rectangle 4"/>
          <p:cNvSpPr/>
          <p:nvPr/>
        </p:nvSpPr>
        <p:spPr>
          <a:xfrm>
            <a:off x="300942" y="1667072"/>
            <a:ext cx="5797810" cy="3693319"/>
          </a:xfrm>
          <a:prstGeom prst="rect">
            <a:avLst/>
          </a:prstGeom>
        </p:spPr>
        <p:txBody>
          <a:bodyPr wrap="square">
            <a:spAutoFit/>
          </a:bodyPr>
          <a:lstStyle/>
          <a:p>
            <a:pPr algn="justLow"/>
            <a:r>
              <a:rPr lang="en-US" b="1" dirty="0"/>
              <a:t>Contribution: </a:t>
            </a:r>
            <a:r>
              <a:rPr lang="en-GB" dirty="0" smtClean="0"/>
              <a:t>This </a:t>
            </a:r>
            <a:r>
              <a:rPr lang="en-GB" dirty="0"/>
              <a:t>study provides theoretical and practical contributions by advancing </a:t>
            </a:r>
            <a:r>
              <a:rPr lang="en-GB" b="1" dirty="0">
                <a:solidFill>
                  <a:srgbClr val="FF0000"/>
                </a:solidFill>
              </a:rPr>
              <a:t>stakeholder theory and the knowledge-based view (KBV) </a:t>
            </a:r>
            <a:r>
              <a:rPr lang="en-GB" dirty="0"/>
              <a:t>through exploring the role of absorptive </a:t>
            </a:r>
            <a:r>
              <a:rPr lang="en-GB" dirty="0" smtClean="0"/>
              <a:t>capacity </a:t>
            </a:r>
            <a:r>
              <a:rPr lang="en-GB" dirty="0"/>
              <a:t>in enhancing sustainability performance within dynamic environments. By introducing environmental uncertainty as a moderating factor, the research offers a deeper understanding of how organizations can leverage knowledge sharing and stakeholder collaboration to improve sustainable outcomes. Practically, the study guides managers and policy makers on how to strengthen sustainability practices, foster innovation, and build resilient supply chains, especially in developing countries.</a:t>
            </a:r>
          </a:p>
        </p:txBody>
      </p:sp>
      <p:sp>
        <p:nvSpPr>
          <p:cNvPr id="4" name="Rectangle 3"/>
          <p:cNvSpPr/>
          <p:nvPr/>
        </p:nvSpPr>
        <p:spPr>
          <a:xfrm>
            <a:off x="5391162" y="1260492"/>
            <a:ext cx="6096000" cy="923330"/>
          </a:xfrm>
          <a:prstGeom prst="rect">
            <a:avLst/>
          </a:prstGeom>
        </p:spPr>
        <p:txBody>
          <a:bodyPr>
            <a:spAutoFit/>
          </a:bodyPr>
          <a:lstStyle/>
          <a:p>
            <a:pPr algn="ctr"/>
            <a:r>
              <a:rPr lang="en-GB" dirty="0" smtClean="0"/>
              <a:t>Enhancing </a:t>
            </a:r>
            <a:r>
              <a:rPr lang="en-GB" b="1" dirty="0" smtClean="0">
                <a:solidFill>
                  <a:srgbClr val="FF0000"/>
                </a:solidFill>
              </a:rPr>
              <a:t>Sustainability Performance </a:t>
            </a:r>
            <a:r>
              <a:rPr lang="en-GB" dirty="0" smtClean="0"/>
              <a:t>Through </a:t>
            </a:r>
          </a:p>
          <a:p>
            <a:pPr algn="ctr"/>
            <a:r>
              <a:rPr lang="en-GB" dirty="0" smtClean="0"/>
              <a:t>Absorptive Capacity: The Moderating Role of </a:t>
            </a:r>
          </a:p>
          <a:p>
            <a:pPr algn="ctr"/>
            <a:r>
              <a:rPr lang="en-GB" dirty="0" smtClean="0"/>
              <a:t>Environmental Uncertainty </a:t>
            </a:r>
            <a:endParaRPr lang="en-GB" dirty="0"/>
          </a:p>
        </p:txBody>
      </p:sp>
    </p:spTree>
    <p:extLst>
      <p:ext uri="{BB962C8B-B14F-4D97-AF65-F5344CB8AC3E}">
        <p14:creationId xmlns:p14="http://schemas.microsoft.com/office/powerpoint/2010/main" val="3529017108"/>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603314" y="186799"/>
            <a:ext cx="10281200" cy="763600"/>
          </a:xfrm>
          <a:prstGeom prst="rect">
            <a:avLst/>
          </a:prstGeom>
        </p:spPr>
        <p:txBody>
          <a:bodyPr spcFirstLastPara="1" vert="horz" wrap="square" lIns="121900" tIns="121900" rIns="121900" bIns="121900" rtlCol="0" anchor="t" anchorCtr="0">
            <a:noAutofit/>
          </a:bodyPr>
          <a:lstStyle/>
          <a:p>
            <a:pPr algn="ctr">
              <a:buSzPts val="1100"/>
            </a:pPr>
            <a:r>
              <a:rPr lang="en-GB" sz="4267" b="1" dirty="0">
                <a:solidFill>
                  <a:schemeClr val="accent2"/>
                </a:solidFill>
              </a:rPr>
              <a:t>Contributions</a:t>
            </a:r>
            <a:endParaRPr sz="4267" b="1" dirty="0">
              <a:solidFill>
                <a:schemeClr val="accent2"/>
              </a:solidFill>
            </a:endParaRP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5865474" y="519822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85165" y="2668446"/>
            <a:ext cx="6140076" cy="2428153"/>
          </a:xfrm>
          <a:prstGeom prst="rect">
            <a:avLst/>
          </a:prstGeom>
        </p:spPr>
      </p:pic>
      <p:sp>
        <p:nvSpPr>
          <p:cNvPr id="5" name="Rectangle 4"/>
          <p:cNvSpPr/>
          <p:nvPr/>
        </p:nvSpPr>
        <p:spPr>
          <a:xfrm>
            <a:off x="635224" y="1227706"/>
            <a:ext cx="6096000" cy="646331"/>
          </a:xfrm>
          <a:prstGeom prst="rect">
            <a:avLst/>
          </a:prstGeom>
        </p:spPr>
        <p:txBody>
          <a:bodyPr>
            <a:spAutoFit/>
          </a:bodyPr>
          <a:lstStyle/>
          <a:p>
            <a:pPr indent="-228600">
              <a:buFont typeface="Arial" panose="020B0604020202020204" pitchFamily="34" charset="0"/>
              <a:buChar char="•"/>
            </a:pPr>
            <a:r>
              <a:rPr lang="fr-FR" b="1" dirty="0"/>
              <a:t>Journal: </a:t>
            </a:r>
            <a:r>
              <a:rPr lang="en-US" b="1" dirty="0"/>
              <a:t>International Journal of Integrated Supply Management </a:t>
            </a:r>
            <a:r>
              <a:rPr lang="fr-FR" b="1" dirty="0"/>
              <a:t>(SCOPUS Q2</a:t>
            </a:r>
            <a:r>
              <a:rPr lang="fr-FR" b="1" dirty="0" smtClean="0"/>
              <a:t>) 2024</a:t>
            </a:r>
            <a:endParaRPr lang="en-US" b="1" dirty="0"/>
          </a:p>
        </p:txBody>
      </p:sp>
      <p:sp>
        <p:nvSpPr>
          <p:cNvPr id="6" name="Rectangle 5"/>
          <p:cNvSpPr/>
          <p:nvPr/>
        </p:nvSpPr>
        <p:spPr>
          <a:xfrm>
            <a:off x="603314" y="2151344"/>
            <a:ext cx="4805111" cy="2308324"/>
          </a:xfrm>
          <a:prstGeom prst="rect">
            <a:avLst/>
          </a:prstGeom>
        </p:spPr>
        <p:txBody>
          <a:bodyPr wrap="square">
            <a:spAutoFit/>
          </a:bodyPr>
          <a:lstStyle/>
          <a:p>
            <a:pPr indent="-228600" algn="justLow">
              <a:buFont typeface="Arial" panose="020B0604020202020204" pitchFamily="34" charset="0"/>
              <a:buChar char="•"/>
            </a:pPr>
            <a:r>
              <a:rPr lang="en-US" b="1" dirty="0"/>
              <a:t>Contribution: </a:t>
            </a:r>
            <a:r>
              <a:rPr lang="en-US" dirty="0"/>
              <a:t> extension of </a:t>
            </a:r>
            <a:r>
              <a:rPr lang="en-US" b="1" dirty="0" smtClean="0">
                <a:solidFill>
                  <a:srgbClr val="FF0000"/>
                </a:solidFill>
              </a:rPr>
              <a:t>Resource based view (RBV)</a:t>
            </a:r>
            <a:r>
              <a:rPr lang="en-US" dirty="0" smtClean="0"/>
              <a:t> </a:t>
            </a:r>
            <a:r>
              <a:rPr lang="en-US" dirty="0"/>
              <a:t>theory by incorporating digital technologies, such as </a:t>
            </a:r>
            <a:r>
              <a:rPr lang="en-US" dirty="0" smtClean="0"/>
              <a:t>block-chain</a:t>
            </a:r>
            <a:r>
              <a:rPr lang="en-US" dirty="0"/>
              <a:t>, into reverse logistics processes. It offers practical insights for decision-makers and policymakers on how combining reverse logistics with </a:t>
            </a:r>
            <a:r>
              <a:rPr lang="en-US" dirty="0" smtClean="0"/>
              <a:t>block-chain </a:t>
            </a:r>
            <a:r>
              <a:rPr lang="en-US" dirty="0"/>
              <a:t>can enhance environmental and social performance in developing country contexts like Egypt.</a:t>
            </a:r>
          </a:p>
        </p:txBody>
      </p:sp>
      <p:sp>
        <p:nvSpPr>
          <p:cNvPr id="4" name="Rectangle 3"/>
          <p:cNvSpPr/>
          <p:nvPr/>
        </p:nvSpPr>
        <p:spPr>
          <a:xfrm>
            <a:off x="5319863" y="1412372"/>
            <a:ext cx="5564651" cy="923330"/>
          </a:xfrm>
          <a:prstGeom prst="rect">
            <a:avLst/>
          </a:prstGeom>
        </p:spPr>
        <p:txBody>
          <a:bodyPr wrap="square">
            <a:spAutoFit/>
          </a:bodyPr>
          <a:lstStyle/>
          <a:p>
            <a:pPr algn="ctr"/>
            <a:r>
              <a:rPr lang="en-GB" dirty="0" smtClean="0"/>
              <a:t>The Impact of Reverse Logistics Decision on </a:t>
            </a:r>
          </a:p>
          <a:p>
            <a:pPr algn="ctr"/>
            <a:r>
              <a:rPr lang="en-GB" b="1" dirty="0" smtClean="0">
                <a:solidFill>
                  <a:srgbClr val="FF0000"/>
                </a:solidFill>
              </a:rPr>
              <a:t>Environmental and Social Performance</a:t>
            </a:r>
            <a:r>
              <a:rPr lang="en-GB" dirty="0" smtClean="0"/>
              <a:t>: The Role of</a:t>
            </a:r>
          </a:p>
          <a:p>
            <a:pPr algn="ctr"/>
            <a:r>
              <a:rPr lang="en-GB" dirty="0" smtClean="0"/>
              <a:t>Green Integration and Block-chain </a:t>
            </a:r>
            <a:endParaRPr lang="en-GB" dirty="0"/>
          </a:p>
        </p:txBody>
      </p:sp>
    </p:spTree>
    <p:extLst>
      <p:ext uri="{BB962C8B-B14F-4D97-AF65-F5344CB8AC3E}">
        <p14:creationId xmlns:p14="http://schemas.microsoft.com/office/powerpoint/2010/main" val="249978534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338336" y="99953"/>
            <a:ext cx="10281200" cy="763600"/>
          </a:xfrm>
          <a:prstGeom prst="rect">
            <a:avLst/>
          </a:prstGeom>
        </p:spPr>
        <p:txBody>
          <a:bodyPr spcFirstLastPara="1" vert="horz" wrap="square" lIns="121900" tIns="121900" rIns="121900" bIns="121900" rtlCol="0" anchor="t" anchorCtr="0">
            <a:noAutofit/>
          </a:bodyPr>
          <a:lstStyle/>
          <a:p>
            <a:pPr algn="ctr">
              <a:buSzPts val="1100"/>
            </a:pPr>
            <a:r>
              <a:rPr lang="en-GB" sz="4267" b="1" dirty="0">
                <a:solidFill>
                  <a:schemeClr val="accent2"/>
                </a:solidFill>
              </a:rPr>
              <a:t>Contributions</a:t>
            </a:r>
            <a:endParaRPr sz="4267" b="1" dirty="0">
              <a:solidFill>
                <a:schemeClr val="accent2"/>
              </a:solidFill>
            </a:endParaRP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5865474" y="519822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691909" y="2445513"/>
            <a:ext cx="6054294" cy="2732841"/>
          </a:xfrm>
          <a:prstGeom prst="rect">
            <a:avLst/>
          </a:prstGeom>
        </p:spPr>
      </p:pic>
      <p:sp>
        <p:nvSpPr>
          <p:cNvPr id="4" name="Rectangle 3"/>
          <p:cNvSpPr/>
          <p:nvPr/>
        </p:nvSpPr>
        <p:spPr>
          <a:xfrm>
            <a:off x="797839" y="1733494"/>
            <a:ext cx="4797889" cy="3693319"/>
          </a:xfrm>
          <a:prstGeom prst="rect">
            <a:avLst/>
          </a:prstGeom>
        </p:spPr>
        <p:txBody>
          <a:bodyPr wrap="square">
            <a:spAutoFit/>
          </a:bodyPr>
          <a:lstStyle/>
          <a:p>
            <a:pPr algn="justLow"/>
            <a:r>
              <a:rPr lang="en-US" b="1" dirty="0"/>
              <a:t>Contribution: </a:t>
            </a:r>
            <a:r>
              <a:rPr lang="en-GB" dirty="0" smtClean="0"/>
              <a:t>This </a:t>
            </a:r>
            <a:r>
              <a:rPr lang="en-GB" dirty="0"/>
              <a:t>study contributes theoretically by extending the </a:t>
            </a:r>
            <a:r>
              <a:rPr lang="en-GB" b="1" dirty="0">
                <a:solidFill>
                  <a:srgbClr val="FF0000"/>
                </a:solidFill>
              </a:rPr>
              <a:t>Theory of Reasoned Action </a:t>
            </a:r>
            <a:r>
              <a:rPr lang="en-GB" dirty="0"/>
              <a:t>(TRA) to North African airports, integrating environmental knowledge, attitudes, advertising, and sustainability performance into a comprehensive model of environmental </a:t>
            </a:r>
            <a:r>
              <a:rPr lang="en-GB" dirty="0" smtClean="0"/>
              <a:t>behaviour </a:t>
            </a:r>
            <a:r>
              <a:rPr lang="en-GB" dirty="0"/>
              <a:t>(EB). It shifts the focus to individual </a:t>
            </a:r>
            <a:r>
              <a:rPr lang="en-GB" dirty="0" smtClean="0"/>
              <a:t>behaviours </a:t>
            </a:r>
            <a:r>
              <a:rPr lang="en-GB" dirty="0"/>
              <a:t>within airports. Practically, it offers a framework and guidelines to help airport authorities and stakeholders improve environmental </a:t>
            </a:r>
            <a:r>
              <a:rPr lang="en-GB" dirty="0" smtClean="0"/>
              <a:t>behaviour, </a:t>
            </a:r>
            <a:r>
              <a:rPr lang="en-GB" dirty="0"/>
              <a:t>enhance sustainability, and address key environmental challenges in the region.</a:t>
            </a:r>
          </a:p>
        </p:txBody>
      </p:sp>
      <p:sp>
        <p:nvSpPr>
          <p:cNvPr id="5" name="Rectangle 4"/>
          <p:cNvSpPr/>
          <p:nvPr/>
        </p:nvSpPr>
        <p:spPr>
          <a:xfrm>
            <a:off x="813956" y="1045601"/>
            <a:ext cx="5225739" cy="646331"/>
          </a:xfrm>
          <a:prstGeom prst="rect">
            <a:avLst/>
          </a:prstGeom>
        </p:spPr>
        <p:txBody>
          <a:bodyPr wrap="square">
            <a:spAutoFit/>
          </a:bodyPr>
          <a:lstStyle/>
          <a:p>
            <a:pPr indent="-228600">
              <a:buFont typeface="Arial" panose="020B0604020202020204" pitchFamily="34" charset="0"/>
              <a:buChar char="•"/>
            </a:pPr>
            <a:r>
              <a:rPr lang="fr-FR" b="1" dirty="0"/>
              <a:t>Journal: </a:t>
            </a:r>
            <a:r>
              <a:rPr lang="en-US" b="1" dirty="0"/>
              <a:t>Business Process Management Journal </a:t>
            </a:r>
            <a:r>
              <a:rPr lang="fr-FR" b="1" dirty="0"/>
              <a:t>(SCOPUS Q1- </a:t>
            </a:r>
            <a:r>
              <a:rPr lang="fr-FR" b="1" dirty="0" err="1"/>
              <a:t>Wos</a:t>
            </a:r>
            <a:r>
              <a:rPr lang="fr-FR" b="1" dirty="0"/>
              <a:t> Q1) </a:t>
            </a:r>
            <a:r>
              <a:rPr lang="fr-FR" b="1" dirty="0" smtClean="0"/>
              <a:t>2024</a:t>
            </a:r>
            <a:endParaRPr lang="en-US" b="1" dirty="0"/>
          </a:p>
        </p:txBody>
      </p:sp>
      <p:sp>
        <p:nvSpPr>
          <p:cNvPr id="6" name="Rectangle 5"/>
          <p:cNvSpPr/>
          <p:nvPr/>
        </p:nvSpPr>
        <p:spPr>
          <a:xfrm>
            <a:off x="6039707" y="1081215"/>
            <a:ext cx="4476321" cy="1200329"/>
          </a:xfrm>
          <a:prstGeom prst="rect">
            <a:avLst/>
          </a:prstGeom>
        </p:spPr>
        <p:txBody>
          <a:bodyPr wrap="square">
            <a:spAutoFit/>
          </a:bodyPr>
          <a:lstStyle/>
          <a:p>
            <a:pPr algn="ctr"/>
            <a:r>
              <a:rPr lang="en-GB" dirty="0" smtClean="0"/>
              <a:t>Does </a:t>
            </a:r>
            <a:r>
              <a:rPr lang="en-GB" b="1" dirty="0" smtClean="0">
                <a:solidFill>
                  <a:srgbClr val="FF0000"/>
                </a:solidFill>
              </a:rPr>
              <a:t>Environmental</a:t>
            </a:r>
            <a:r>
              <a:rPr lang="en-GB" dirty="0" smtClean="0"/>
              <a:t> Knowledge and </a:t>
            </a:r>
            <a:r>
              <a:rPr lang="en-GB" b="1" dirty="0" smtClean="0">
                <a:solidFill>
                  <a:srgbClr val="FF0000"/>
                </a:solidFill>
              </a:rPr>
              <a:t>Performance</a:t>
            </a:r>
            <a:r>
              <a:rPr lang="en-GB" dirty="0" smtClean="0"/>
              <a:t> Engender Environmental Behaviour at Airports? A Moderated Mediation Effect</a:t>
            </a:r>
            <a:endParaRPr lang="en-GB" dirty="0"/>
          </a:p>
        </p:txBody>
      </p:sp>
    </p:spTree>
    <p:extLst>
      <p:ext uri="{BB962C8B-B14F-4D97-AF65-F5344CB8AC3E}">
        <p14:creationId xmlns:p14="http://schemas.microsoft.com/office/powerpoint/2010/main" val="279511922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603314" y="186799"/>
            <a:ext cx="10281200" cy="763600"/>
          </a:xfrm>
          <a:prstGeom prst="rect">
            <a:avLst/>
          </a:prstGeom>
        </p:spPr>
        <p:txBody>
          <a:bodyPr spcFirstLastPara="1" vert="horz" wrap="square" lIns="121900" tIns="121900" rIns="121900" bIns="121900" rtlCol="0" anchor="t" anchorCtr="0">
            <a:noAutofit/>
          </a:bodyPr>
          <a:lstStyle/>
          <a:p>
            <a:pPr algn="ctr">
              <a:buSzPts val="1100"/>
            </a:pPr>
            <a:r>
              <a:rPr lang="en-GB" sz="4267" b="1" dirty="0">
                <a:solidFill>
                  <a:schemeClr val="accent2"/>
                </a:solidFill>
              </a:rPr>
              <a:t>Contributions</a:t>
            </a:r>
            <a:endParaRPr sz="4267" b="1" dirty="0">
              <a:solidFill>
                <a:schemeClr val="accent2"/>
              </a:solidFill>
            </a:endParaRP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5865474" y="519822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183306" y="2950811"/>
            <a:ext cx="6453147" cy="2205199"/>
          </a:xfrm>
          <a:prstGeom prst="rect">
            <a:avLst/>
          </a:prstGeom>
        </p:spPr>
      </p:pic>
      <p:sp>
        <p:nvSpPr>
          <p:cNvPr id="4" name="Rectangle 3"/>
          <p:cNvSpPr/>
          <p:nvPr/>
        </p:nvSpPr>
        <p:spPr>
          <a:xfrm>
            <a:off x="769561" y="2265176"/>
            <a:ext cx="4030531" cy="2862322"/>
          </a:xfrm>
          <a:prstGeom prst="rect">
            <a:avLst/>
          </a:prstGeom>
        </p:spPr>
        <p:txBody>
          <a:bodyPr wrap="square">
            <a:spAutoFit/>
          </a:bodyPr>
          <a:lstStyle/>
          <a:p>
            <a:pPr algn="justLow"/>
            <a:r>
              <a:rPr lang="en-US" b="1" dirty="0"/>
              <a:t>Contribution: </a:t>
            </a:r>
            <a:r>
              <a:rPr lang="en-GB" dirty="0" smtClean="0"/>
              <a:t>The </a:t>
            </a:r>
            <a:r>
              <a:rPr lang="en-GB" dirty="0"/>
              <a:t>contribution lies in extending </a:t>
            </a:r>
            <a:r>
              <a:rPr lang="en-GB" b="1" dirty="0">
                <a:solidFill>
                  <a:srgbClr val="FF0000"/>
                </a:solidFill>
              </a:rPr>
              <a:t>the Resource-Based View (RBV) and Resilience Theory </a:t>
            </a:r>
            <a:r>
              <a:rPr lang="en-GB" dirty="0"/>
              <a:t>by empirically testing the proposed framework in the context of COVID-19. The study offers valuable insights into how supply chain integration (SCI) and resilience capabilities work together to impact operational performance during market disruptions.</a:t>
            </a:r>
          </a:p>
        </p:txBody>
      </p:sp>
      <p:sp>
        <p:nvSpPr>
          <p:cNvPr id="5" name="Rectangle 4"/>
          <p:cNvSpPr/>
          <p:nvPr/>
        </p:nvSpPr>
        <p:spPr>
          <a:xfrm>
            <a:off x="769561" y="1180376"/>
            <a:ext cx="4969292" cy="646331"/>
          </a:xfrm>
          <a:prstGeom prst="rect">
            <a:avLst/>
          </a:prstGeom>
        </p:spPr>
        <p:txBody>
          <a:bodyPr wrap="square">
            <a:spAutoFit/>
          </a:bodyPr>
          <a:lstStyle/>
          <a:p>
            <a:pPr indent="-228600">
              <a:buFont typeface="Arial" panose="020B0604020202020204" pitchFamily="34" charset="0"/>
              <a:buChar char="•"/>
            </a:pPr>
            <a:r>
              <a:rPr lang="fr-FR" b="1" dirty="0"/>
              <a:t>Journal: </a:t>
            </a:r>
            <a:r>
              <a:rPr lang="en-US" b="1" dirty="0"/>
              <a:t>International Journal of Logistics Systems and Management </a:t>
            </a:r>
            <a:r>
              <a:rPr lang="fr-FR" b="1" dirty="0"/>
              <a:t>(SCOPUS Q3</a:t>
            </a:r>
            <a:r>
              <a:rPr lang="fr-FR" b="1" dirty="0" smtClean="0"/>
              <a:t>) 2024</a:t>
            </a:r>
            <a:endParaRPr lang="fr-FR" b="1" dirty="0"/>
          </a:p>
        </p:txBody>
      </p:sp>
      <p:sp>
        <p:nvSpPr>
          <p:cNvPr id="6" name="Rectangle 5"/>
          <p:cNvSpPr/>
          <p:nvPr/>
        </p:nvSpPr>
        <p:spPr>
          <a:xfrm>
            <a:off x="5360963" y="1365042"/>
            <a:ext cx="4717757" cy="1200329"/>
          </a:xfrm>
          <a:prstGeom prst="rect">
            <a:avLst/>
          </a:prstGeom>
        </p:spPr>
        <p:txBody>
          <a:bodyPr wrap="square">
            <a:spAutoFit/>
          </a:bodyPr>
          <a:lstStyle/>
          <a:p>
            <a:pPr algn="ctr"/>
            <a:r>
              <a:rPr lang="en-GB" dirty="0" smtClean="0"/>
              <a:t>Enhancing </a:t>
            </a:r>
            <a:r>
              <a:rPr lang="en-GB" b="1" dirty="0" smtClean="0">
                <a:solidFill>
                  <a:srgbClr val="FF0000"/>
                </a:solidFill>
              </a:rPr>
              <a:t>Operational Performance </a:t>
            </a:r>
            <a:r>
              <a:rPr lang="en-GB" dirty="0" smtClean="0"/>
              <a:t>through Supply  Chain Integration: The Mediating Role of Resilience Capabilities under COVID-19 Pandemic </a:t>
            </a:r>
            <a:endParaRPr lang="en-GB" dirty="0"/>
          </a:p>
        </p:txBody>
      </p:sp>
    </p:spTree>
    <p:extLst>
      <p:ext uri="{BB962C8B-B14F-4D97-AF65-F5344CB8AC3E}">
        <p14:creationId xmlns:p14="http://schemas.microsoft.com/office/powerpoint/2010/main" val="952172812"/>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338336" y="292561"/>
            <a:ext cx="10281200" cy="763600"/>
          </a:xfrm>
          <a:prstGeom prst="rect">
            <a:avLst/>
          </a:prstGeom>
        </p:spPr>
        <p:txBody>
          <a:bodyPr spcFirstLastPara="1" vert="horz" wrap="square" lIns="121900" tIns="121900" rIns="121900" bIns="121900" rtlCol="0" anchor="t" anchorCtr="0">
            <a:noAutofit/>
          </a:bodyPr>
          <a:lstStyle/>
          <a:p>
            <a:pPr algn="ctr">
              <a:buSzPts val="1100"/>
            </a:pPr>
            <a:r>
              <a:rPr lang="en-GB" sz="4267" b="1" dirty="0">
                <a:solidFill>
                  <a:schemeClr val="accent2"/>
                </a:solidFill>
              </a:rPr>
              <a:t>Contributions</a:t>
            </a:r>
            <a:endParaRPr sz="4267" b="1" dirty="0">
              <a:solidFill>
                <a:schemeClr val="accent2"/>
              </a:solidFill>
            </a:endParaRP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5865474" y="519822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401114" y="2813950"/>
            <a:ext cx="6557467" cy="2603464"/>
          </a:xfrm>
          <a:prstGeom prst="rect">
            <a:avLst/>
          </a:prstGeom>
        </p:spPr>
      </p:pic>
      <p:sp>
        <p:nvSpPr>
          <p:cNvPr id="4" name="Rectangle 3"/>
          <p:cNvSpPr/>
          <p:nvPr/>
        </p:nvSpPr>
        <p:spPr>
          <a:xfrm>
            <a:off x="210208" y="1453595"/>
            <a:ext cx="5190906" cy="3693319"/>
          </a:xfrm>
          <a:prstGeom prst="rect">
            <a:avLst/>
          </a:prstGeom>
        </p:spPr>
        <p:txBody>
          <a:bodyPr wrap="square">
            <a:spAutoFit/>
          </a:bodyPr>
          <a:lstStyle/>
          <a:p>
            <a:pPr algn="justLow"/>
            <a:r>
              <a:rPr lang="en-GB" b="1" dirty="0"/>
              <a:t>Contribution: </a:t>
            </a:r>
            <a:r>
              <a:rPr lang="en-GB" dirty="0"/>
              <a:t>This research will help enhance organisations’ performance in Egypt as a developing country and push towards applying environmental sustainability practices, as it introduces a tool to enhance customer satisfaction and reduce emissions by illustrating how last-mile logistics can be implemented. This is particularly important as last-mile logistics face some implementation barriers, especially in developing countries. In addition, it will help in extending the </a:t>
            </a:r>
            <a:r>
              <a:rPr lang="en-GB" b="1" dirty="0">
                <a:solidFill>
                  <a:srgbClr val="FF0000"/>
                </a:solidFill>
              </a:rPr>
              <a:t>Technology acceptance model theory</a:t>
            </a:r>
            <a:r>
              <a:rPr lang="en-GB" dirty="0"/>
              <a:t> through conceptualising its abstract ideas with the research variables and applying it in a different context.</a:t>
            </a:r>
          </a:p>
        </p:txBody>
      </p:sp>
      <p:sp>
        <p:nvSpPr>
          <p:cNvPr id="5" name="Rectangle 4"/>
          <p:cNvSpPr/>
          <p:nvPr/>
        </p:nvSpPr>
        <p:spPr>
          <a:xfrm>
            <a:off x="352233" y="1037285"/>
            <a:ext cx="5200976" cy="369332"/>
          </a:xfrm>
          <a:prstGeom prst="rect">
            <a:avLst/>
          </a:prstGeom>
        </p:spPr>
        <p:txBody>
          <a:bodyPr wrap="none">
            <a:spAutoFit/>
          </a:bodyPr>
          <a:lstStyle/>
          <a:p>
            <a:pPr indent="-228600">
              <a:buFont typeface="Arial" panose="020B0604020202020204" pitchFamily="34" charset="0"/>
              <a:buChar char="•"/>
            </a:pPr>
            <a:r>
              <a:rPr lang="fr-FR" b="1" dirty="0"/>
              <a:t>Journal: </a:t>
            </a:r>
            <a:r>
              <a:rPr lang="en-US" b="1" dirty="0"/>
              <a:t>Sustainability </a:t>
            </a:r>
            <a:r>
              <a:rPr lang="fr-FR" b="1" dirty="0"/>
              <a:t>(SCOPUS Q1- </a:t>
            </a:r>
            <a:r>
              <a:rPr lang="fr-FR" b="1" dirty="0" err="1"/>
              <a:t>Wos</a:t>
            </a:r>
            <a:r>
              <a:rPr lang="fr-FR" b="1" dirty="0"/>
              <a:t> Q3</a:t>
            </a:r>
            <a:r>
              <a:rPr lang="fr-FR" b="1" dirty="0" smtClean="0"/>
              <a:t>) 2023</a:t>
            </a:r>
            <a:endParaRPr lang="en-US" b="1" dirty="0"/>
          </a:p>
        </p:txBody>
      </p:sp>
      <p:sp>
        <p:nvSpPr>
          <p:cNvPr id="6" name="Rectangle 5"/>
          <p:cNvSpPr/>
          <p:nvPr/>
        </p:nvSpPr>
        <p:spPr>
          <a:xfrm>
            <a:off x="5626870" y="1453595"/>
            <a:ext cx="4858140" cy="923330"/>
          </a:xfrm>
          <a:prstGeom prst="rect">
            <a:avLst/>
          </a:prstGeom>
        </p:spPr>
        <p:txBody>
          <a:bodyPr wrap="square">
            <a:spAutoFit/>
          </a:bodyPr>
          <a:lstStyle/>
          <a:p>
            <a:pPr algn="ctr"/>
            <a:r>
              <a:rPr lang="en-GB" dirty="0" smtClean="0"/>
              <a:t>Barriers to Applying </a:t>
            </a:r>
            <a:r>
              <a:rPr lang="en-GB" b="1" dirty="0" smtClean="0">
                <a:solidFill>
                  <a:srgbClr val="FF0000"/>
                </a:solidFill>
              </a:rPr>
              <a:t>Last-mile Logistics </a:t>
            </a:r>
            <a:r>
              <a:rPr lang="en-GB" dirty="0" smtClean="0"/>
              <a:t>in the Egyptian Market: An Extension of the Technology Acceptance Model</a:t>
            </a:r>
            <a:endParaRPr lang="en-GB" dirty="0"/>
          </a:p>
        </p:txBody>
      </p:sp>
    </p:spTree>
    <p:extLst>
      <p:ext uri="{BB962C8B-B14F-4D97-AF65-F5344CB8AC3E}">
        <p14:creationId xmlns:p14="http://schemas.microsoft.com/office/powerpoint/2010/main" val="406256501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430559" y="-6554"/>
            <a:ext cx="10281200" cy="763600"/>
          </a:xfrm>
          <a:prstGeom prst="rect">
            <a:avLst/>
          </a:prstGeom>
        </p:spPr>
        <p:txBody>
          <a:bodyPr spcFirstLastPara="1" vert="horz" wrap="square" lIns="121900" tIns="121900" rIns="121900" bIns="121900" rtlCol="0" anchor="t" anchorCtr="0">
            <a:noAutofit/>
          </a:bodyPr>
          <a:lstStyle/>
          <a:p>
            <a:pPr algn="ctr">
              <a:buSzPts val="1100"/>
            </a:pPr>
            <a:r>
              <a:rPr lang="en-GB" sz="4267" b="1" dirty="0">
                <a:solidFill>
                  <a:schemeClr val="accent2"/>
                </a:solidFill>
              </a:rPr>
              <a:t>Contributions</a:t>
            </a:r>
            <a:endParaRPr sz="4267" b="1" dirty="0">
              <a:solidFill>
                <a:schemeClr val="accent2"/>
              </a:solidFill>
            </a:endParaRP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5865474" y="519822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042210" y="2935199"/>
            <a:ext cx="5801537" cy="2409869"/>
          </a:xfrm>
          <a:prstGeom prst="rect">
            <a:avLst/>
          </a:prstGeom>
        </p:spPr>
      </p:pic>
      <p:sp>
        <p:nvSpPr>
          <p:cNvPr id="5" name="Rectangle 4"/>
          <p:cNvSpPr/>
          <p:nvPr/>
        </p:nvSpPr>
        <p:spPr>
          <a:xfrm>
            <a:off x="918079" y="872349"/>
            <a:ext cx="4736851" cy="646331"/>
          </a:xfrm>
          <a:prstGeom prst="rect">
            <a:avLst/>
          </a:prstGeom>
        </p:spPr>
        <p:txBody>
          <a:bodyPr wrap="square">
            <a:spAutoFit/>
          </a:bodyPr>
          <a:lstStyle/>
          <a:p>
            <a:pPr indent="-228600">
              <a:buFont typeface="Arial" panose="020B0604020202020204" pitchFamily="34" charset="0"/>
              <a:buChar char="•"/>
            </a:pPr>
            <a:r>
              <a:rPr lang="fr-FR" b="1" dirty="0"/>
              <a:t>Journal: </a:t>
            </a:r>
            <a:r>
              <a:rPr lang="en-US" b="1" dirty="0"/>
              <a:t>Business Process Management Journal </a:t>
            </a:r>
            <a:r>
              <a:rPr lang="fr-FR" b="1" dirty="0"/>
              <a:t>(SCOPUS Q1- </a:t>
            </a:r>
            <a:r>
              <a:rPr lang="fr-FR" b="1" dirty="0" err="1"/>
              <a:t>Wos</a:t>
            </a:r>
            <a:r>
              <a:rPr lang="fr-FR" b="1" dirty="0"/>
              <a:t> Q1) </a:t>
            </a:r>
            <a:r>
              <a:rPr lang="fr-FR" b="1" dirty="0" smtClean="0"/>
              <a:t>2025</a:t>
            </a:r>
            <a:endParaRPr lang="en-US" b="1" dirty="0"/>
          </a:p>
        </p:txBody>
      </p:sp>
      <p:sp>
        <p:nvSpPr>
          <p:cNvPr id="76" name="Rectangle 75"/>
          <p:cNvSpPr/>
          <p:nvPr/>
        </p:nvSpPr>
        <p:spPr>
          <a:xfrm>
            <a:off x="498173" y="1727917"/>
            <a:ext cx="5190906" cy="3693319"/>
          </a:xfrm>
          <a:prstGeom prst="rect">
            <a:avLst/>
          </a:prstGeom>
        </p:spPr>
        <p:txBody>
          <a:bodyPr wrap="square">
            <a:spAutoFit/>
          </a:bodyPr>
          <a:lstStyle/>
          <a:p>
            <a:pPr algn="justLow"/>
            <a:r>
              <a:rPr lang="en-GB" b="1" dirty="0"/>
              <a:t>Contribution: </a:t>
            </a:r>
            <a:r>
              <a:rPr lang="en-GB" dirty="0"/>
              <a:t>This study provides key theoretical and practical contributions by integrating the </a:t>
            </a:r>
            <a:r>
              <a:rPr lang="en-GB" b="1" dirty="0">
                <a:solidFill>
                  <a:srgbClr val="FF0000"/>
                </a:solidFill>
              </a:rPr>
              <a:t>Theory of Reasoned Action and Self-Congruity Theory </a:t>
            </a:r>
            <a:r>
              <a:rPr lang="en-GB" dirty="0"/>
              <a:t>to explain how green trust, price sensitivity, reliability, and self-image congruence influence EV purchase intention, with financial self-efficacy as a moderating factor. The research extends current models by addressing the combined impact of rational and self-image factors on consumer decisions. Practically, it guides policymakers and marketers to focus on incentives, trust-building, and aligning EVs with consumer self-image to effectively drive purchase intention.</a:t>
            </a:r>
          </a:p>
        </p:txBody>
      </p:sp>
      <p:sp>
        <p:nvSpPr>
          <p:cNvPr id="4" name="Rectangle 3"/>
          <p:cNvSpPr/>
          <p:nvPr/>
        </p:nvSpPr>
        <p:spPr>
          <a:xfrm>
            <a:off x="6042210" y="1421020"/>
            <a:ext cx="4608791" cy="923330"/>
          </a:xfrm>
          <a:prstGeom prst="rect">
            <a:avLst/>
          </a:prstGeom>
        </p:spPr>
        <p:txBody>
          <a:bodyPr wrap="square">
            <a:spAutoFit/>
          </a:bodyPr>
          <a:lstStyle/>
          <a:p>
            <a:pPr algn="ctr"/>
            <a:r>
              <a:rPr lang="en-GB" dirty="0" smtClean="0"/>
              <a:t>Investigating Customers’ </a:t>
            </a:r>
            <a:r>
              <a:rPr lang="en-GB" b="1" dirty="0" smtClean="0">
                <a:solidFill>
                  <a:srgbClr val="FF0000"/>
                </a:solidFill>
              </a:rPr>
              <a:t>Purchase Intentions </a:t>
            </a:r>
            <a:r>
              <a:rPr lang="en-GB" dirty="0" smtClean="0"/>
              <a:t>for Electric Vehicles With Linkage of Theory of Reasoned Action and Self-image Congruence</a:t>
            </a:r>
            <a:endParaRPr lang="en-GB" dirty="0"/>
          </a:p>
        </p:txBody>
      </p:sp>
    </p:spTree>
    <p:extLst>
      <p:ext uri="{BB962C8B-B14F-4D97-AF65-F5344CB8AC3E}">
        <p14:creationId xmlns:p14="http://schemas.microsoft.com/office/powerpoint/2010/main" val="2254897154"/>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603314" y="186799"/>
            <a:ext cx="10281200" cy="763600"/>
          </a:xfrm>
          <a:prstGeom prst="rect">
            <a:avLst/>
          </a:prstGeom>
        </p:spPr>
        <p:txBody>
          <a:bodyPr spcFirstLastPara="1" vert="horz" wrap="square" lIns="121900" tIns="121900" rIns="121900" bIns="121900" rtlCol="0" anchor="t" anchorCtr="0">
            <a:noAutofit/>
          </a:bodyPr>
          <a:lstStyle/>
          <a:p>
            <a:pPr algn="ctr">
              <a:buSzPts val="1100"/>
            </a:pPr>
            <a:r>
              <a:rPr lang="en-GB" sz="4267" b="1" dirty="0" smtClean="0">
                <a:solidFill>
                  <a:schemeClr val="accent2"/>
                </a:solidFill>
              </a:rPr>
              <a:t>Contributions</a:t>
            </a:r>
            <a:endParaRPr sz="4267" b="1" dirty="0">
              <a:solidFill>
                <a:schemeClr val="accent2"/>
              </a:solidFill>
            </a:endParaRP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5865474" y="519822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75784" y="2556308"/>
            <a:ext cx="6011248" cy="2464478"/>
          </a:xfrm>
          <a:prstGeom prst="rect">
            <a:avLst/>
          </a:prstGeom>
        </p:spPr>
      </p:pic>
      <p:sp>
        <p:nvSpPr>
          <p:cNvPr id="4" name="Rectangle 3"/>
          <p:cNvSpPr/>
          <p:nvPr/>
        </p:nvSpPr>
        <p:spPr>
          <a:xfrm>
            <a:off x="1029195" y="1879045"/>
            <a:ext cx="4340886" cy="2677656"/>
          </a:xfrm>
          <a:prstGeom prst="rect">
            <a:avLst/>
          </a:prstGeom>
        </p:spPr>
        <p:txBody>
          <a:bodyPr wrap="square">
            <a:spAutoFit/>
          </a:bodyPr>
          <a:lstStyle/>
          <a:p>
            <a:pPr algn="justLow"/>
            <a:r>
              <a:rPr lang="en-GB" dirty="0"/>
              <a:t>This study shows that combining logistics performance with R&amp;D strengthens high-tech exports and supports sustainability. It extends </a:t>
            </a:r>
            <a:r>
              <a:rPr lang="en-GB" b="1" dirty="0">
                <a:solidFill>
                  <a:srgbClr val="FF0000"/>
                </a:solidFill>
              </a:rPr>
              <a:t>Transaction Cost Theory (TCT) and Knowledge-Based View (KBV) </a:t>
            </a:r>
            <a:r>
              <a:rPr lang="en-GB" dirty="0"/>
              <a:t>at the country level, highlighting that investing in both logistics and R&amp;D can reduce costs, boost competitiveness, and help achieve the UN 2030 agenda.</a:t>
            </a:r>
          </a:p>
        </p:txBody>
      </p:sp>
      <p:sp>
        <p:nvSpPr>
          <p:cNvPr id="5" name="Rectangle 4"/>
          <p:cNvSpPr/>
          <p:nvPr/>
        </p:nvSpPr>
        <p:spPr>
          <a:xfrm>
            <a:off x="966221" y="1223392"/>
            <a:ext cx="4618502" cy="646331"/>
          </a:xfrm>
          <a:prstGeom prst="rect">
            <a:avLst/>
          </a:prstGeom>
        </p:spPr>
        <p:txBody>
          <a:bodyPr wrap="square">
            <a:spAutoFit/>
          </a:bodyPr>
          <a:lstStyle/>
          <a:p>
            <a:pPr indent="-228600">
              <a:buFont typeface="Arial" panose="020B0604020202020204" pitchFamily="34" charset="0"/>
              <a:buChar char="•"/>
            </a:pPr>
            <a:r>
              <a:rPr lang="fr-FR" b="1" dirty="0"/>
              <a:t>Journal: International journal of </a:t>
            </a:r>
            <a:r>
              <a:rPr lang="fr-FR" b="1" dirty="0" err="1" smtClean="0"/>
              <a:t>Procurement</a:t>
            </a:r>
            <a:r>
              <a:rPr lang="fr-FR" b="1" dirty="0" smtClean="0"/>
              <a:t> </a:t>
            </a:r>
            <a:r>
              <a:rPr lang="fr-FR" b="1" dirty="0"/>
              <a:t>management (SCOPUS Q3</a:t>
            </a:r>
            <a:r>
              <a:rPr lang="fr-FR" b="1" dirty="0" smtClean="0"/>
              <a:t>) 2025 </a:t>
            </a:r>
            <a:endParaRPr lang="en-US" b="1" dirty="0"/>
          </a:p>
        </p:txBody>
      </p:sp>
      <p:sp>
        <p:nvSpPr>
          <p:cNvPr id="7" name="Rectangle 6"/>
          <p:cNvSpPr/>
          <p:nvPr/>
        </p:nvSpPr>
        <p:spPr>
          <a:xfrm>
            <a:off x="5091172" y="1308289"/>
            <a:ext cx="6096000" cy="923330"/>
          </a:xfrm>
          <a:prstGeom prst="rect">
            <a:avLst/>
          </a:prstGeom>
        </p:spPr>
        <p:txBody>
          <a:bodyPr>
            <a:spAutoFit/>
          </a:bodyPr>
          <a:lstStyle/>
          <a:p>
            <a:pPr algn="ctr"/>
            <a:r>
              <a:rPr lang="en-GB" dirty="0"/>
              <a:t>Enhancing High-tech Exports: Harnessing Logistics </a:t>
            </a:r>
          </a:p>
          <a:p>
            <a:pPr algn="ctr"/>
            <a:r>
              <a:rPr lang="en-GB" dirty="0"/>
              <a:t>Efficiency and </a:t>
            </a:r>
            <a:r>
              <a:rPr lang="en-GB" b="1" dirty="0">
                <a:solidFill>
                  <a:srgbClr val="FF0000"/>
                </a:solidFill>
              </a:rPr>
              <a:t>Sustainable Development Goals </a:t>
            </a:r>
          </a:p>
          <a:p>
            <a:pPr algn="ctr"/>
            <a:r>
              <a:rPr lang="en-GB" dirty="0"/>
              <a:t>Through a Moderated Mediation Approach </a:t>
            </a:r>
          </a:p>
        </p:txBody>
      </p:sp>
    </p:spTree>
    <p:extLst>
      <p:ext uri="{BB962C8B-B14F-4D97-AF65-F5344CB8AC3E}">
        <p14:creationId xmlns:p14="http://schemas.microsoft.com/office/powerpoint/2010/main" val="2395516110"/>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119114" y="524247"/>
            <a:ext cx="11044799" cy="1330932"/>
          </a:xfrm>
          <a:prstGeom prst="rect">
            <a:avLst/>
          </a:prstGeom>
        </p:spPr>
        <p:txBody>
          <a:bodyPr spcFirstLastPara="1" vert="horz" wrap="square" lIns="121900" tIns="121900" rIns="121900" bIns="121900" rtlCol="0" anchor="t" anchorCtr="0">
            <a:noAutofit/>
          </a:bodyPr>
          <a:lstStyle/>
          <a:p>
            <a:pPr algn="ctr">
              <a:buSzPts val="1100"/>
            </a:pPr>
            <a:r>
              <a:rPr lang="en-US" sz="4267" b="1" dirty="0">
                <a:solidFill>
                  <a:schemeClr val="accent2"/>
                </a:solidFill>
              </a:rPr>
              <a:t>Future Research Directions</a:t>
            </a:r>
            <a:endParaRPr sz="4267" b="1" dirty="0">
              <a:solidFill>
                <a:schemeClr val="accent2"/>
              </a:solidFill>
            </a:endParaRP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10398385" y="492430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74" name="Subtitle 3"/>
          <p:cNvSpPr>
            <a:spLocks noGrp="1"/>
          </p:cNvSpPr>
          <p:nvPr>
            <p:ph type="subTitle" idx="1"/>
          </p:nvPr>
        </p:nvSpPr>
        <p:spPr>
          <a:xfrm>
            <a:off x="608106" y="1759724"/>
            <a:ext cx="9656552" cy="3979978"/>
          </a:xfrm>
        </p:spPr>
        <p:txBody>
          <a:bodyPr/>
          <a:lstStyle/>
          <a:p>
            <a:pPr algn="justLow"/>
            <a:r>
              <a:rPr lang="en-GB" sz="2400" dirty="0"/>
              <a:t>Incorporation of </a:t>
            </a:r>
            <a:r>
              <a:rPr lang="en-GB" sz="2400" b="1" dirty="0">
                <a:solidFill>
                  <a:srgbClr val="FF0000"/>
                </a:solidFill>
              </a:rPr>
              <a:t>artificial intelligence</a:t>
            </a:r>
            <a:r>
              <a:rPr lang="en-GB" sz="2400" dirty="0"/>
              <a:t>, big data, and the Internet of Things for real-time sustainability monitoring</a:t>
            </a:r>
            <a:r>
              <a:rPr lang="en-GB" sz="2400" dirty="0" smtClean="0"/>
              <a:t>.</a:t>
            </a:r>
          </a:p>
          <a:p>
            <a:pPr algn="justLow"/>
            <a:endParaRPr lang="en-GB" sz="2400" dirty="0" smtClean="0"/>
          </a:p>
          <a:p>
            <a:pPr algn="justLow"/>
            <a:r>
              <a:rPr lang="en-GB" sz="2400" dirty="0"/>
              <a:t>The impact of </a:t>
            </a:r>
            <a:r>
              <a:rPr lang="en-GB" sz="2400" b="1" dirty="0">
                <a:solidFill>
                  <a:srgbClr val="FF0000"/>
                </a:solidFill>
              </a:rPr>
              <a:t>sharing economy </a:t>
            </a:r>
            <a:r>
              <a:rPr lang="en-GB" sz="2400" dirty="0"/>
              <a:t>approaches on sustainable supply chain performance</a:t>
            </a:r>
            <a:r>
              <a:rPr lang="en-GB" sz="2400" dirty="0" smtClean="0"/>
              <a:t>.</a:t>
            </a:r>
            <a:endParaRPr lang="en-GB" sz="2400" dirty="0"/>
          </a:p>
          <a:p>
            <a:pPr algn="justLow"/>
            <a:endParaRPr lang="en-GB" sz="2400" dirty="0"/>
          </a:p>
          <a:p>
            <a:pPr algn="justLow"/>
            <a:r>
              <a:rPr lang="en-GB" sz="2400" dirty="0"/>
              <a:t>Sustainability performance management in </a:t>
            </a:r>
            <a:r>
              <a:rPr lang="en-GB" sz="2400" b="1" dirty="0">
                <a:solidFill>
                  <a:srgbClr val="FF0000"/>
                </a:solidFill>
              </a:rPr>
              <a:t>circular supply chains</a:t>
            </a:r>
            <a:r>
              <a:rPr lang="en-GB" sz="2400" dirty="0" smtClean="0"/>
              <a:t>.</a:t>
            </a:r>
          </a:p>
          <a:p>
            <a:pPr algn="justLow"/>
            <a:endParaRPr lang="en-GB" sz="2400" dirty="0"/>
          </a:p>
          <a:p>
            <a:pPr algn="justLow"/>
            <a:r>
              <a:rPr lang="en-GB" sz="2400" dirty="0"/>
              <a:t>Influence of </a:t>
            </a:r>
            <a:r>
              <a:rPr lang="en-GB" sz="2400" b="1" dirty="0">
                <a:solidFill>
                  <a:srgbClr val="FF0000"/>
                </a:solidFill>
              </a:rPr>
              <a:t>new legislation </a:t>
            </a:r>
            <a:r>
              <a:rPr lang="en-GB" sz="2400" dirty="0"/>
              <a:t>on sustainability key performance indicators and reporting</a:t>
            </a:r>
            <a:r>
              <a:rPr lang="en-GB" sz="2400" dirty="0" smtClean="0"/>
              <a:t>.</a:t>
            </a:r>
          </a:p>
          <a:p>
            <a:pPr algn="justLow"/>
            <a:endParaRPr lang="en-GB" sz="2400"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97385" y="-212283"/>
            <a:ext cx="2628559" cy="1942272"/>
          </a:xfrm>
          <a:prstGeom prst="rect">
            <a:avLst/>
          </a:prstGeom>
        </p:spPr>
      </p:pic>
    </p:spTree>
    <p:extLst>
      <p:ext uri="{BB962C8B-B14F-4D97-AF65-F5344CB8AC3E}">
        <p14:creationId xmlns:p14="http://schemas.microsoft.com/office/powerpoint/2010/main" val="106006538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521981" y="-188526"/>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10398385" y="492430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75" name="Google Shape;1163;p46"/>
          <p:cNvSpPr txBox="1">
            <a:spLocks/>
          </p:cNvSpPr>
          <p:nvPr/>
        </p:nvSpPr>
        <p:spPr>
          <a:xfrm>
            <a:off x="65185" y="240579"/>
            <a:ext cx="11044799" cy="1330932"/>
          </a:xfrm>
          <a:prstGeom prst="rect">
            <a:avLst/>
          </a:prstGeom>
        </p:spPr>
        <p:txBody>
          <a:bodyPr spcFirstLastPara="1" vert="horz" wrap="square" lIns="121900" tIns="121900" rIns="121900" bIns="121900" rtlCol="0" anchor="t" anchorCtr="0">
            <a:noAutofit/>
          </a:bodyPr>
          <a:lstStyle>
            <a:lvl1pPr lvl="0" algn="l" defTabSz="914400" rtl="0" eaLnBrk="1" latinLnBrk="0" hangingPunct="1">
              <a:lnSpc>
                <a:spcPct val="90000"/>
              </a:lnSpc>
              <a:spcBef>
                <a:spcPts val="0"/>
              </a:spcBef>
              <a:spcAft>
                <a:spcPts val="0"/>
              </a:spcAft>
              <a:buSzPts val="3400"/>
              <a:buNone/>
              <a:defRPr sz="4400" kern="1200">
                <a:solidFill>
                  <a:schemeClr val="tx1"/>
                </a:solidFill>
                <a:latin typeface="+mj-lt"/>
                <a:ea typeface="+mj-ea"/>
                <a:cs typeface="+mj-cs"/>
              </a:defRPr>
            </a:lvl1pPr>
            <a:lvl2pPr lvl="1" rtl="0">
              <a:spcBef>
                <a:spcPts val="0"/>
              </a:spcBef>
              <a:spcAft>
                <a:spcPts val="0"/>
              </a:spcAft>
              <a:buSzPts val="3400"/>
              <a:buNone/>
              <a:defRPr/>
            </a:lvl2pPr>
            <a:lvl3pPr lvl="2" rtl="0">
              <a:spcBef>
                <a:spcPts val="0"/>
              </a:spcBef>
              <a:spcAft>
                <a:spcPts val="0"/>
              </a:spcAft>
              <a:buSzPts val="3400"/>
              <a:buNone/>
              <a:defRPr/>
            </a:lvl3pPr>
            <a:lvl4pPr lvl="3" rtl="0">
              <a:spcBef>
                <a:spcPts val="0"/>
              </a:spcBef>
              <a:spcAft>
                <a:spcPts val="0"/>
              </a:spcAft>
              <a:buSzPts val="3400"/>
              <a:buNone/>
              <a:defRPr/>
            </a:lvl4pPr>
            <a:lvl5pPr lvl="4" rtl="0">
              <a:spcBef>
                <a:spcPts val="0"/>
              </a:spcBef>
              <a:spcAft>
                <a:spcPts val="0"/>
              </a:spcAft>
              <a:buSzPts val="3400"/>
              <a:buNone/>
              <a:defRPr/>
            </a:lvl5pPr>
            <a:lvl6pPr lvl="5" rtl="0">
              <a:spcBef>
                <a:spcPts val="0"/>
              </a:spcBef>
              <a:spcAft>
                <a:spcPts val="0"/>
              </a:spcAft>
              <a:buSzPts val="3400"/>
              <a:buNone/>
              <a:defRPr/>
            </a:lvl6pPr>
            <a:lvl7pPr lvl="6" rtl="0">
              <a:spcBef>
                <a:spcPts val="0"/>
              </a:spcBef>
              <a:spcAft>
                <a:spcPts val="0"/>
              </a:spcAft>
              <a:buSzPts val="3400"/>
              <a:buNone/>
              <a:defRPr/>
            </a:lvl7pPr>
            <a:lvl8pPr lvl="7" rtl="0">
              <a:spcBef>
                <a:spcPts val="0"/>
              </a:spcBef>
              <a:spcAft>
                <a:spcPts val="0"/>
              </a:spcAft>
              <a:buSzPts val="3400"/>
              <a:buNone/>
              <a:defRPr/>
            </a:lvl8pPr>
            <a:lvl9pPr lvl="8" rtl="0">
              <a:spcBef>
                <a:spcPts val="0"/>
              </a:spcBef>
              <a:spcAft>
                <a:spcPts val="0"/>
              </a:spcAft>
              <a:buSzPts val="3400"/>
              <a:buNone/>
              <a:defRPr/>
            </a:lvl9pPr>
          </a:lstStyle>
          <a:p>
            <a:pPr algn="ctr">
              <a:buSzPts val="1100"/>
            </a:pPr>
            <a:r>
              <a:rPr lang="en-US" sz="4267" b="1" dirty="0" smtClean="0">
                <a:solidFill>
                  <a:schemeClr val="accent2"/>
                </a:solidFill>
              </a:rPr>
              <a:t>Artificial Intelligence Applications</a:t>
            </a:r>
            <a:endParaRPr lang="en-US" sz="4267" b="1" dirty="0">
              <a:solidFill>
                <a:schemeClr val="accent2"/>
              </a:solidFill>
            </a:endParaRPr>
          </a:p>
        </p:txBody>
      </p:sp>
      <p:sp>
        <p:nvSpPr>
          <p:cNvPr id="2" name="Rectangle 1"/>
          <p:cNvSpPr/>
          <p:nvPr/>
        </p:nvSpPr>
        <p:spPr>
          <a:xfrm>
            <a:off x="630955" y="1345844"/>
            <a:ext cx="10257277" cy="2000548"/>
          </a:xfrm>
          <a:prstGeom prst="rect">
            <a:avLst/>
          </a:prstGeom>
        </p:spPr>
        <p:txBody>
          <a:bodyPr wrap="square">
            <a:spAutoFit/>
          </a:bodyPr>
          <a:lstStyle/>
          <a:p>
            <a:pPr algn="ctr"/>
            <a:r>
              <a:rPr lang="en-GB" sz="2400" b="1" dirty="0" smtClean="0">
                <a:solidFill>
                  <a:srgbClr val="FF0000"/>
                </a:solidFill>
              </a:rPr>
              <a:t>Maersk</a:t>
            </a:r>
          </a:p>
          <a:p>
            <a:pPr algn="justLow"/>
            <a:r>
              <a:rPr lang="en-GB" sz="2000" b="1" dirty="0" smtClean="0">
                <a:solidFill>
                  <a:srgbClr val="FF0000"/>
                </a:solidFill>
              </a:rPr>
              <a:t>Application</a:t>
            </a:r>
            <a:r>
              <a:rPr lang="en-GB" sz="2000" b="1" dirty="0">
                <a:solidFill>
                  <a:srgbClr val="FF0000"/>
                </a:solidFill>
              </a:rPr>
              <a:t>:</a:t>
            </a:r>
            <a:r>
              <a:rPr lang="en-GB" sz="2000" dirty="0"/>
              <a:t> Using artificial intelligence to </a:t>
            </a:r>
            <a:r>
              <a:rPr lang="en-GB" sz="2000" dirty="0" smtClean="0"/>
              <a:t>analyse </a:t>
            </a:r>
            <a:r>
              <a:rPr lang="en-GB" sz="2000" dirty="0"/>
              <a:t>millions of maritime data points and predict container shipment delays.</a:t>
            </a:r>
          </a:p>
          <a:p>
            <a:pPr algn="justLow"/>
            <a:r>
              <a:rPr lang="en-GB" sz="2000" b="1" dirty="0" smtClean="0">
                <a:solidFill>
                  <a:srgbClr val="FF0000"/>
                </a:solidFill>
              </a:rPr>
              <a:t>Technology</a:t>
            </a:r>
            <a:r>
              <a:rPr lang="en-GB" sz="2000" b="1" dirty="0">
                <a:solidFill>
                  <a:srgbClr val="FF0000"/>
                </a:solidFill>
              </a:rPr>
              <a:t>:</a:t>
            </a:r>
            <a:r>
              <a:rPr lang="en-GB" sz="2000" dirty="0"/>
              <a:t> Machine learning algorithms to </a:t>
            </a:r>
            <a:r>
              <a:rPr lang="en-GB" sz="2000" dirty="0" smtClean="0"/>
              <a:t>analyse </a:t>
            </a:r>
            <a:r>
              <a:rPr lang="en-GB" sz="2000" dirty="0"/>
              <a:t>weather conditions, vessel movements, and global crises.</a:t>
            </a:r>
          </a:p>
          <a:p>
            <a:pPr algn="justLow"/>
            <a:r>
              <a:rPr lang="en-GB" sz="2000" b="1" dirty="0" smtClean="0">
                <a:solidFill>
                  <a:srgbClr val="FF0000"/>
                </a:solidFill>
              </a:rPr>
              <a:t>Benefit</a:t>
            </a:r>
            <a:r>
              <a:rPr lang="en-GB" sz="2000" b="1" dirty="0">
                <a:solidFill>
                  <a:srgbClr val="FF0000"/>
                </a:solidFill>
              </a:rPr>
              <a:t>:</a:t>
            </a:r>
            <a:r>
              <a:rPr lang="en-GB" sz="2000" dirty="0"/>
              <a:t> Improving the accuracy of delivery schedules and reducing shipment delays</a:t>
            </a:r>
            <a:r>
              <a:rPr lang="en-GB" sz="2000" dirty="0" smtClean="0"/>
              <a:t>.</a:t>
            </a:r>
            <a:endParaRPr lang="en-GB" sz="2000" dirty="0"/>
          </a:p>
        </p:txBody>
      </p:sp>
      <p:sp>
        <p:nvSpPr>
          <p:cNvPr id="3" name="Rectangle 2"/>
          <p:cNvSpPr/>
          <p:nvPr/>
        </p:nvSpPr>
        <p:spPr>
          <a:xfrm>
            <a:off x="613422" y="3449500"/>
            <a:ext cx="10526201" cy="2062103"/>
          </a:xfrm>
          <a:prstGeom prst="rect">
            <a:avLst/>
          </a:prstGeom>
        </p:spPr>
        <p:txBody>
          <a:bodyPr wrap="square">
            <a:spAutoFit/>
          </a:bodyPr>
          <a:lstStyle/>
          <a:p>
            <a:pPr algn="ctr"/>
            <a:r>
              <a:rPr lang="en-GB" sz="2400" b="1" dirty="0">
                <a:solidFill>
                  <a:srgbClr val="FF0000"/>
                </a:solidFill>
              </a:rPr>
              <a:t>Walmart </a:t>
            </a:r>
            <a:endParaRPr lang="en-GB" sz="2400" b="1" dirty="0" smtClean="0">
              <a:solidFill>
                <a:srgbClr val="FF0000"/>
              </a:solidFill>
            </a:endParaRPr>
          </a:p>
          <a:p>
            <a:pPr algn="justLow"/>
            <a:r>
              <a:rPr lang="en-GB" sz="2000" b="1" dirty="0" smtClean="0">
                <a:solidFill>
                  <a:srgbClr val="FF0000"/>
                </a:solidFill>
              </a:rPr>
              <a:t>Application</a:t>
            </a:r>
            <a:r>
              <a:rPr lang="en-GB" sz="2000" b="1" dirty="0">
                <a:solidFill>
                  <a:srgbClr val="FF0000"/>
                </a:solidFill>
              </a:rPr>
              <a:t>:</a:t>
            </a:r>
            <a:r>
              <a:rPr lang="en-GB" sz="2000" dirty="0"/>
              <a:t> Drones are used to deliver products such as medicines and groceries.</a:t>
            </a:r>
          </a:p>
          <a:p>
            <a:pPr algn="justLow"/>
            <a:r>
              <a:rPr lang="en-GB" sz="2000" b="1" dirty="0" smtClean="0">
                <a:solidFill>
                  <a:srgbClr val="FF0000"/>
                </a:solidFill>
              </a:rPr>
              <a:t>Technology</a:t>
            </a:r>
            <a:r>
              <a:rPr lang="en-GB" sz="2000" b="1" dirty="0">
                <a:solidFill>
                  <a:srgbClr val="FF0000"/>
                </a:solidFill>
              </a:rPr>
              <a:t>:</a:t>
            </a:r>
            <a:r>
              <a:rPr lang="en-GB" sz="2000" dirty="0"/>
              <a:t> Artificial intelligence controls the drone’s flight path and ensures its safety.</a:t>
            </a:r>
          </a:p>
          <a:p>
            <a:pPr algn="justLow"/>
            <a:r>
              <a:rPr lang="en-GB" sz="2000" b="1" dirty="0" smtClean="0">
                <a:solidFill>
                  <a:srgbClr val="FF0000"/>
                </a:solidFill>
              </a:rPr>
              <a:t>Benefit</a:t>
            </a:r>
            <a:r>
              <a:rPr lang="en-GB" sz="2000" b="1" dirty="0">
                <a:solidFill>
                  <a:srgbClr val="FF0000"/>
                </a:solidFill>
              </a:rPr>
              <a:t>:</a:t>
            </a:r>
            <a:r>
              <a:rPr lang="en-GB" sz="2000" dirty="0"/>
              <a:t> Faster delivery compared to traditional methods, while reducing traffic congestion and emissions.</a:t>
            </a:r>
          </a:p>
          <a:p>
            <a:pPr algn="justLow"/>
            <a:endParaRPr lang="en-GB" sz="2400" dirty="0"/>
          </a:p>
        </p:txBody>
      </p:sp>
    </p:spTree>
    <p:extLst>
      <p:ext uri="{BB962C8B-B14F-4D97-AF65-F5344CB8AC3E}">
        <p14:creationId xmlns:p14="http://schemas.microsoft.com/office/powerpoint/2010/main" val="1855836012"/>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305388" y="686847"/>
            <a:ext cx="11044799" cy="1330932"/>
          </a:xfrm>
          <a:prstGeom prst="rect">
            <a:avLst/>
          </a:prstGeom>
        </p:spPr>
        <p:txBody>
          <a:bodyPr spcFirstLastPara="1" vert="horz" wrap="square" lIns="121900" tIns="121900" rIns="121900" bIns="121900" rtlCol="0" anchor="t" anchorCtr="0">
            <a:noAutofit/>
          </a:bodyPr>
          <a:lstStyle/>
          <a:p>
            <a:pPr algn="ctr">
              <a:buSzPts val="1100"/>
            </a:pPr>
            <a:r>
              <a:rPr lang="en-US" sz="4267" b="1" dirty="0">
                <a:solidFill>
                  <a:schemeClr val="accent2"/>
                </a:solidFill>
              </a:rPr>
              <a:t>Future Research </a:t>
            </a:r>
            <a:r>
              <a:rPr lang="en-US" sz="4267" b="1" dirty="0" smtClean="0">
                <a:solidFill>
                  <a:schemeClr val="accent2"/>
                </a:solidFill>
              </a:rPr>
              <a:t>Directions…..Cont.</a:t>
            </a:r>
            <a:endParaRPr sz="4267" b="1" dirty="0">
              <a:solidFill>
                <a:schemeClr val="accent2"/>
              </a:solidFill>
            </a:endParaRP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10398385" y="492430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74" name="Subtitle 3"/>
          <p:cNvSpPr>
            <a:spLocks noGrp="1"/>
          </p:cNvSpPr>
          <p:nvPr>
            <p:ph type="subTitle" idx="1"/>
          </p:nvPr>
        </p:nvSpPr>
        <p:spPr>
          <a:xfrm>
            <a:off x="586511" y="1849858"/>
            <a:ext cx="9022189" cy="3979978"/>
          </a:xfrm>
        </p:spPr>
        <p:txBody>
          <a:bodyPr/>
          <a:lstStyle/>
          <a:p>
            <a:pPr algn="justLow"/>
            <a:endParaRPr lang="en-GB" sz="2400" dirty="0"/>
          </a:p>
          <a:p>
            <a:pPr algn="justLow"/>
            <a:r>
              <a:rPr lang="en-GB" sz="2400" b="1" dirty="0">
                <a:solidFill>
                  <a:srgbClr val="FF0000"/>
                </a:solidFill>
              </a:rPr>
              <a:t>Longitudinal research </a:t>
            </a:r>
            <a:r>
              <a:rPr lang="en-GB" sz="2400" dirty="0"/>
              <a:t>to evaluate the long-term effects of sustainability.</a:t>
            </a:r>
          </a:p>
          <a:p>
            <a:pPr algn="justLow"/>
            <a:endParaRPr lang="en-GB" sz="2400" dirty="0" smtClean="0"/>
          </a:p>
          <a:p>
            <a:pPr algn="justLow"/>
            <a:r>
              <a:rPr lang="en-GB" sz="2400" dirty="0"/>
              <a:t>Assessing </a:t>
            </a:r>
            <a:r>
              <a:rPr lang="en-GB" sz="2400" b="1" dirty="0">
                <a:solidFill>
                  <a:srgbClr val="FF0000"/>
                </a:solidFill>
              </a:rPr>
              <a:t>supply chain resilience </a:t>
            </a:r>
            <a:r>
              <a:rPr lang="en-GB" sz="2400" dirty="0"/>
              <a:t>in the context of sustainability goals</a:t>
            </a:r>
            <a:r>
              <a:rPr lang="en-GB" sz="2400" dirty="0" smtClean="0"/>
              <a:t>.</a:t>
            </a:r>
          </a:p>
          <a:p>
            <a:pPr algn="justLow"/>
            <a:endParaRPr lang="en-GB" sz="2400" dirty="0"/>
          </a:p>
          <a:p>
            <a:pPr algn="justLow"/>
            <a:r>
              <a:rPr lang="en-GB" sz="2400" dirty="0" smtClean="0"/>
              <a:t>The </a:t>
            </a:r>
            <a:r>
              <a:rPr lang="en-GB" sz="2400" dirty="0"/>
              <a:t>impact of </a:t>
            </a:r>
            <a:r>
              <a:rPr lang="en-GB" sz="2400" b="1" dirty="0">
                <a:solidFill>
                  <a:srgbClr val="FF0000"/>
                </a:solidFill>
              </a:rPr>
              <a:t>green hydrogen </a:t>
            </a:r>
            <a:r>
              <a:rPr lang="en-GB" sz="2400" dirty="0"/>
              <a:t>implementation on the transformation of sustainable logistics and energy supply chains</a:t>
            </a:r>
            <a:r>
              <a:rPr lang="en-GB" sz="2400" dirty="0" smtClean="0"/>
              <a:t>.</a:t>
            </a:r>
          </a:p>
          <a:p>
            <a:pPr algn="justLow"/>
            <a:endParaRPr lang="en-GB" sz="2400" dirty="0"/>
          </a:p>
          <a:p>
            <a:pPr algn="justLow"/>
            <a:endParaRPr lang="en-GB" sz="2400" dirty="0" smtClean="0"/>
          </a:p>
          <a:p>
            <a:pPr algn="justLow"/>
            <a:endParaRPr lang="en-GB" sz="2400" dirty="0" smtClean="0"/>
          </a:p>
          <a:p>
            <a:pPr algn="justLow"/>
            <a:endParaRPr lang="en-GB" sz="2400" dirty="0"/>
          </a:p>
        </p:txBody>
      </p:sp>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81810" y="103694"/>
            <a:ext cx="2628559" cy="1942272"/>
          </a:xfrm>
          <a:prstGeom prst="rect">
            <a:avLst/>
          </a:prstGeom>
        </p:spPr>
      </p:pic>
    </p:spTree>
    <p:extLst>
      <p:ext uri="{BB962C8B-B14F-4D97-AF65-F5344CB8AC3E}">
        <p14:creationId xmlns:p14="http://schemas.microsoft.com/office/powerpoint/2010/main" val="503352891"/>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329485" y="87014"/>
            <a:ext cx="11044799" cy="1330932"/>
          </a:xfrm>
          <a:prstGeom prst="rect">
            <a:avLst/>
          </a:prstGeom>
        </p:spPr>
        <p:txBody>
          <a:bodyPr spcFirstLastPara="1" vert="horz" wrap="square" lIns="121900" tIns="121900" rIns="121900" bIns="121900" rtlCol="0" anchor="t" anchorCtr="0">
            <a:noAutofit/>
          </a:bodyPr>
          <a:lstStyle/>
          <a:p>
            <a:pPr algn="ctr">
              <a:buSzPts val="1100"/>
            </a:pPr>
            <a:r>
              <a:rPr lang="en-GB" sz="4267" b="1" dirty="0" smtClean="0">
                <a:solidFill>
                  <a:schemeClr val="accent2"/>
                </a:solidFill>
              </a:rPr>
              <a:t>Contemporary Practices in Supply Chain Sustainability Management</a:t>
            </a:r>
            <a:endParaRPr sz="4267" b="1" dirty="0">
              <a:solidFill>
                <a:schemeClr val="accent2"/>
              </a:solidFill>
            </a:endParaRP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10398385" y="492430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4" name="Subtitle 3"/>
          <p:cNvSpPr>
            <a:spLocks noGrp="1"/>
          </p:cNvSpPr>
          <p:nvPr>
            <p:ph type="subTitle" idx="1"/>
          </p:nvPr>
        </p:nvSpPr>
        <p:spPr>
          <a:xfrm>
            <a:off x="245931" y="1157654"/>
            <a:ext cx="6995654" cy="4643146"/>
          </a:xfrm>
        </p:spPr>
        <p:txBody>
          <a:bodyPr/>
          <a:lstStyle/>
          <a:p>
            <a:pPr algn="justLow"/>
            <a:r>
              <a:rPr lang="en-GB" b="1" u="sng" dirty="0">
                <a:solidFill>
                  <a:schemeClr val="accent6"/>
                </a:solidFill>
              </a:rPr>
              <a:t>Green </a:t>
            </a:r>
            <a:r>
              <a:rPr lang="en-GB" b="1" u="sng" dirty="0" smtClean="0">
                <a:solidFill>
                  <a:schemeClr val="accent6"/>
                </a:solidFill>
              </a:rPr>
              <a:t>Hydrogen</a:t>
            </a:r>
          </a:p>
          <a:p>
            <a:pPr marL="0" indent="0" algn="justLow">
              <a:buNone/>
            </a:pPr>
            <a:r>
              <a:rPr lang="en-GB" sz="2400" dirty="0" smtClean="0"/>
              <a:t>Hydrogen produced </a:t>
            </a:r>
            <a:r>
              <a:rPr lang="en-GB" sz="2400" dirty="0"/>
              <a:t>using renewable energy sources like wind, solar, or hydropower—into various sectors and energy </a:t>
            </a:r>
            <a:r>
              <a:rPr lang="en-GB" sz="2400" dirty="0" smtClean="0"/>
              <a:t>systems (Bhandari and </a:t>
            </a:r>
            <a:r>
              <a:rPr lang="en-GB" sz="2400" dirty="0" err="1" smtClean="0"/>
              <a:t>Adhikari</a:t>
            </a:r>
            <a:r>
              <a:rPr lang="en-GB" sz="2400" dirty="0" smtClean="0"/>
              <a:t> 2024). </a:t>
            </a:r>
          </a:p>
          <a:p>
            <a:pPr marL="0" indent="0" algn="justLow">
              <a:buNone/>
            </a:pPr>
            <a:endParaRPr lang="en-GB" b="1" dirty="0" smtClean="0"/>
          </a:p>
          <a:p>
            <a:pPr algn="justLow"/>
            <a:r>
              <a:rPr lang="en-GB" b="1" u="sng" dirty="0" smtClean="0">
                <a:solidFill>
                  <a:schemeClr val="accent6"/>
                </a:solidFill>
              </a:rPr>
              <a:t>Adoption Areas </a:t>
            </a:r>
            <a:r>
              <a:rPr lang="da-DK" sz="2000" i="1" dirty="0" smtClean="0">
                <a:solidFill>
                  <a:schemeClr val="accent6"/>
                </a:solidFill>
              </a:rPr>
              <a:t>(Beckford, Jackson-Johns et al. 2023)</a:t>
            </a:r>
            <a:r>
              <a:rPr lang="en-GB" sz="2000" b="1" i="1" dirty="0" smtClean="0">
                <a:solidFill>
                  <a:schemeClr val="accent6"/>
                </a:solidFill>
              </a:rPr>
              <a:t>:</a:t>
            </a:r>
          </a:p>
          <a:p>
            <a:pPr algn="justLow"/>
            <a:endParaRPr lang="en-GB" sz="2000" b="1" i="1" dirty="0">
              <a:solidFill>
                <a:schemeClr val="accent6"/>
              </a:solidFill>
            </a:endParaRPr>
          </a:p>
          <a:p>
            <a:pPr algn="justLow">
              <a:buFont typeface="Wingdings" panose="05000000000000000000" pitchFamily="2" charset="2"/>
              <a:buChar char="ü"/>
            </a:pPr>
            <a:r>
              <a:rPr lang="en-GB" sz="2400" dirty="0" smtClean="0"/>
              <a:t>Hydrogen-powered </a:t>
            </a:r>
            <a:r>
              <a:rPr lang="en-GB" sz="2400" dirty="0"/>
              <a:t>vehicles, including trucks, ships, and drones, facilitate zero-emission </a:t>
            </a:r>
            <a:r>
              <a:rPr lang="en-GB" sz="2400" dirty="0" smtClean="0"/>
              <a:t>logistics.</a:t>
            </a:r>
          </a:p>
          <a:p>
            <a:pPr algn="justLow">
              <a:buFont typeface="Wingdings" panose="05000000000000000000" pitchFamily="2" charset="2"/>
              <a:buChar char="ü"/>
            </a:pPr>
            <a:r>
              <a:rPr lang="en-GB" sz="2400" dirty="0" smtClean="0"/>
              <a:t>Industrial </a:t>
            </a:r>
            <a:r>
              <a:rPr lang="en-GB" sz="2400" dirty="0"/>
              <a:t>Processes: </a:t>
            </a:r>
            <a:r>
              <a:rPr lang="en-GB" sz="2400" dirty="0" smtClean="0"/>
              <a:t>It will </a:t>
            </a:r>
            <a:r>
              <a:rPr lang="en-GB" sz="2400" dirty="0"/>
              <a:t>be used to support cleaner and more sustainable industrial activities.</a:t>
            </a:r>
            <a:endParaRPr lang="en-GB" b="1" dirty="0"/>
          </a:p>
          <a:p>
            <a:endParaRPr lang="en-GB" b="1" dirty="0">
              <a:solidFill>
                <a:srgbClr val="FF0000"/>
              </a:solidFill>
            </a:endParaRPr>
          </a:p>
        </p:txBody>
      </p:sp>
      <p:pic>
        <p:nvPicPr>
          <p:cNvPr id="73" name="Picture 7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452860" y="1711347"/>
            <a:ext cx="4645110" cy="3453411"/>
          </a:xfrm>
          <a:prstGeom prst="rect">
            <a:avLst/>
          </a:prstGeom>
        </p:spPr>
      </p:pic>
    </p:spTree>
    <p:extLst>
      <p:ext uri="{BB962C8B-B14F-4D97-AF65-F5344CB8AC3E}">
        <p14:creationId xmlns:p14="http://schemas.microsoft.com/office/powerpoint/2010/main" val="2119299809"/>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264893" y="422782"/>
            <a:ext cx="10281200" cy="763600"/>
          </a:xfrm>
          <a:prstGeom prst="rect">
            <a:avLst/>
          </a:prstGeom>
        </p:spPr>
        <p:txBody>
          <a:bodyPr spcFirstLastPara="1" vert="horz" wrap="square" lIns="121900" tIns="121900" rIns="121900" bIns="121900" rtlCol="0" anchor="t" anchorCtr="0">
            <a:noAutofit/>
          </a:bodyPr>
          <a:lstStyle/>
          <a:p>
            <a:pPr algn="ctr">
              <a:buSzPts val="1100"/>
            </a:pPr>
            <a:r>
              <a:rPr lang="en-GB" sz="3600" b="1" dirty="0">
                <a:solidFill>
                  <a:schemeClr val="accent2"/>
                </a:solidFill>
              </a:rPr>
              <a:t>Egyptian Government Actions Supporting Green Hydrogen</a:t>
            </a: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10398385" y="492430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4" name="Subtitle 3"/>
          <p:cNvSpPr>
            <a:spLocks noGrp="1"/>
          </p:cNvSpPr>
          <p:nvPr>
            <p:ph type="subTitle" idx="1"/>
          </p:nvPr>
        </p:nvSpPr>
        <p:spPr>
          <a:xfrm>
            <a:off x="264893" y="1432233"/>
            <a:ext cx="10092728" cy="5021163"/>
          </a:xfrm>
        </p:spPr>
        <p:txBody>
          <a:bodyPr/>
          <a:lstStyle/>
          <a:p>
            <a:r>
              <a:rPr lang="en-GB" sz="2400" b="1" dirty="0" smtClean="0"/>
              <a:t>Green </a:t>
            </a:r>
            <a:r>
              <a:rPr lang="en-GB" sz="2400" b="1" dirty="0"/>
              <a:t>Hydrogen Law (2024):</a:t>
            </a:r>
            <a:r>
              <a:rPr lang="en-GB" sz="2400" dirty="0"/>
              <a:t/>
            </a:r>
            <a:br>
              <a:rPr lang="en-GB" sz="2400" dirty="0"/>
            </a:br>
            <a:r>
              <a:rPr lang="en-GB" sz="2400" dirty="0"/>
              <a:t>Tax incentives, investment support, and VAT exemptions for green hydrogen projects</a:t>
            </a:r>
            <a:r>
              <a:rPr lang="en-GB" sz="2400" dirty="0" smtClean="0"/>
              <a:t>.</a:t>
            </a:r>
          </a:p>
          <a:p>
            <a:endParaRPr lang="en-GB" sz="2400" dirty="0"/>
          </a:p>
          <a:p>
            <a:r>
              <a:rPr lang="en-GB" sz="2400" b="1" dirty="0"/>
              <a:t>National Green Hydrogen Council:</a:t>
            </a:r>
            <a:r>
              <a:rPr lang="en-GB" sz="2400" dirty="0"/>
              <a:t/>
            </a:r>
            <a:br>
              <a:rPr lang="en-GB" sz="2400" dirty="0"/>
            </a:br>
            <a:r>
              <a:rPr lang="en-GB" sz="2400" dirty="0"/>
              <a:t>Established in 2023, Coordinates project planning and policy implementation</a:t>
            </a:r>
            <a:r>
              <a:rPr lang="en-GB" sz="2400" dirty="0" smtClean="0"/>
              <a:t>.</a:t>
            </a:r>
          </a:p>
          <a:p>
            <a:endParaRPr lang="en-GB" sz="2400" dirty="0"/>
          </a:p>
          <a:p>
            <a:r>
              <a:rPr lang="en-GB" sz="2400" b="1" dirty="0" smtClean="0"/>
              <a:t>National </a:t>
            </a:r>
            <a:r>
              <a:rPr lang="en-GB" sz="2400" b="1" dirty="0"/>
              <a:t>Hydrogen Strategy:</a:t>
            </a:r>
            <a:r>
              <a:rPr lang="en-GB" sz="2400" dirty="0"/>
              <a:t/>
            </a:r>
            <a:br>
              <a:rPr lang="en-GB" sz="2400" dirty="0"/>
            </a:br>
            <a:r>
              <a:rPr lang="en-GB" sz="2400" dirty="0"/>
              <a:t>Aims to produce 1.5M tons by 2030 and 5.8M tons by 2040</a:t>
            </a:r>
            <a:r>
              <a:rPr lang="en-GB" sz="2400" dirty="0" smtClean="0"/>
              <a:t>.</a:t>
            </a:r>
          </a:p>
          <a:p>
            <a:endParaRPr lang="en-GB" sz="2400" dirty="0"/>
          </a:p>
          <a:p>
            <a:endParaRPr lang="en-GB" sz="2400" dirty="0"/>
          </a:p>
          <a:p>
            <a:r>
              <a:rPr lang="en-GB" sz="2400" dirty="0" smtClean="0"/>
              <a:t>.</a:t>
            </a:r>
          </a:p>
          <a:p>
            <a:endParaRPr lang="en-GB" sz="2400" b="1" dirty="0">
              <a:solidFill>
                <a:srgbClr val="FF0000"/>
              </a:solidFill>
            </a:endParaRPr>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17030" y="4590565"/>
            <a:ext cx="3697369" cy="1999337"/>
          </a:xfrm>
          <a:prstGeom prst="rect">
            <a:avLst/>
          </a:prstGeom>
        </p:spPr>
      </p:pic>
    </p:spTree>
    <p:extLst>
      <p:ext uri="{BB962C8B-B14F-4D97-AF65-F5344CB8AC3E}">
        <p14:creationId xmlns:p14="http://schemas.microsoft.com/office/powerpoint/2010/main" val="3412830754"/>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195576" y="418141"/>
            <a:ext cx="10281200" cy="763600"/>
          </a:xfrm>
          <a:prstGeom prst="rect">
            <a:avLst/>
          </a:prstGeom>
        </p:spPr>
        <p:txBody>
          <a:bodyPr spcFirstLastPara="1" vert="horz" wrap="square" lIns="121900" tIns="121900" rIns="121900" bIns="121900" rtlCol="0" anchor="t" anchorCtr="0">
            <a:noAutofit/>
          </a:bodyPr>
          <a:lstStyle/>
          <a:p>
            <a:pPr algn="ctr">
              <a:buSzPts val="1100"/>
            </a:pPr>
            <a:r>
              <a:rPr lang="en-GB" sz="3600" b="1" dirty="0">
                <a:solidFill>
                  <a:schemeClr val="accent2"/>
                </a:solidFill>
              </a:rPr>
              <a:t>Egyptian Government Actions Supporting Green </a:t>
            </a:r>
            <a:r>
              <a:rPr lang="en-GB" sz="3600" b="1" dirty="0" smtClean="0">
                <a:solidFill>
                  <a:schemeClr val="accent2"/>
                </a:solidFill>
              </a:rPr>
              <a:t>Hydrogen….Cont.</a:t>
            </a:r>
            <a:endParaRPr lang="en-GB" sz="3600" b="1" dirty="0">
              <a:solidFill>
                <a:schemeClr val="accent2"/>
              </a:solidFill>
            </a:endParaRPr>
          </a:p>
        </p:txBody>
      </p:sp>
      <p:sp>
        <p:nvSpPr>
          <p:cNvPr id="1165" name="Google Shape;1165;p46"/>
          <p:cNvSpPr/>
          <p:nvPr/>
        </p:nvSpPr>
        <p:spPr>
          <a:xfrm flipH="1">
            <a:off x="35" y="5013434"/>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10398385" y="492430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4" name="Subtitle 3"/>
          <p:cNvSpPr>
            <a:spLocks noGrp="1"/>
          </p:cNvSpPr>
          <p:nvPr>
            <p:ph type="subTitle" idx="1"/>
          </p:nvPr>
        </p:nvSpPr>
        <p:spPr>
          <a:xfrm>
            <a:off x="337203" y="1836805"/>
            <a:ext cx="5970772" cy="5021163"/>
          </a:xfrm>
        </p:spPr>
        <p:txBody>
          <a:bodyPr/>
          <a:lstStyle/>
          <a:p>
            <a:r>
              <a:rPr lang="en-GB" sz="2400" b="1" dirty="0" smtClean="0"/>
              <a:t>International Partnerships:</a:t>
            </a:r>
          </a:p>
          <a:p>
            <a:pPr marL="0" indent="0" algn="ctr">
              <a:buNone/>
            </a:pPr>
            <a:r>
              <a:rPr lang="en-GB" sz="2400" dirty="0" smtClean="0"/>
              <a:t/>
            </a:r>
            <a:br>
              <a:rPr lang="en-GB" sz="2400" dirty="0" smtClean="0"/>
            </a:br>
            <a:r>
              <a:rPr lang="en-GB" sz="2400" dirty="0" smtClean="0"/>
              <a:t>14 major </a:t>
            </a:r>
            <a:r>
              <a:rPr lang="en-GB" sz="2400" dirty="0" err="1" smtClean="0"/>
              <a:t>MoUs</a:t>
            </a:r>
            <a:r>
              <a:rPr lang="en-GB" sz="2400" dirty="0" smtClean="0"/>
              <a:t> signed in order to produce the Green Hydrogen.</a:t>
            </a:r>
          </a:p>
          <a:p>
            <a:endParaRPr lang="en-GB" sz="2400" dirty="0" smtClean="0"/>
          </a:p>
          <a:p>
            <a:r>
              <a:rPr lang="en-GB" sz="2400" b="1" dirty="0" smtClean="0"/>
              <a:t>Infrastructure Development:</a:t>
            </a:r>
          </a:p>
          <a:p>
            <a:pPr marL="0" indent="0" algn="ctr">
              <a:buNone/>
            </a:pPr>
            <a:r>
              <a:rPr lang="en-GB" sz="2400" dirty="0" smtClean="0"/>
              <a:t/>
            </a:r>
            <a:br>
              <a:rPr lang="en-GB" sz="2400" dirty="0" smtClean="0"/>
            </a:br>
            <a:r>
              <a:rPr lang="en-GB" sz="2400" dirty="0" smtClean="0"/>
              <a:t>Hydrogen hubs, desalination plants, and export facilities in key zones.</a:t>
            </a:r>
          </a:p>
          <a:p>
            <a:endParaRPr lang="en-GB" sz="2400" b="1" dirty="0">
              <a:solidFill>
                <a:srgbClr val="FF0000"/>
              </a:solidFill>
            </a:endParaRPr>
          </a:p>
        </p:txBody>
      </p:sp>
      <p:pic>
        <p:nvPicPr>
          <p:cNvPr id="75" name="Picture 74"/>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48434" y="1765632"/>
            <a:ext cx="5342785" cy="3610698"/>
          </a:xfrm>
          <a:prstGeom prst="rect">
            <a:avLst/>
          </a:prstGeom>
        </p:spPr>
      </p:pic>
    </p:spTree>
    <p:extLst>
      <p:ext uri="{BB962C8B-B14F-4D97-AF65-F5344CB8AC3E}">
        <p14:creationId xmlns:p14="http://schemas.microsoft.com/office/powerpoint/2010/main" val="166510326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366001" y="217998"/>
            <a:ext cx="10281200" cy="763600"/>
          </a:xfrm>
          <a:prstGeom prst="rect">
            <a:avLst/>
          </a:prstGeom>
        </p:spPr>
        <p:txBody>
          <a:bodyPr spcFirstLastPara="1" vert="horz" wrap="square" lIns="121900" tIns="121900" rIns="121900" bIns="121900" rtlCol="0" anchor="t" anchorCtr="0">
            <a:noAutofit/>
          </a:bodyPr>
          <a:lstStyle/>
          <a:p>
            <a:pPr algn="ctr">
              <a:buSzPts val="1100"/>
            </a:pPr>
            <a:r>
              <a:rPr lang="en-GB" sz="4267" b="1" dirty="0">
                <a:solidFill>
                  <a:schemeClr val="accent2"/>
                </a:solidFill>
              </a:rPr>
              <a:t>Contemporary Practices in Supply Chain </a:t>
            </a:r>
            <a:r>
              <a:rPr lang="en-GB" sz="4267" b="1" dirty="0" smtClean="0">
                <a:solidFill>
                  <a:schemeClr val="accent2"/>
                </a:solidFill>
              </a:rPr>
              <a:t>Sustainability Management</a:t>
            </a:r>
            <a:endParaRPr sz="4267" b="1" dirty="0">
              <a:solidFill>
                <a:schemeClr val="accent2"/>
              </a:solidFill>
            </a:endParaRPr>
          </a:p>
        </p:txBody>
      </p:sp>
      <p:sp>
        <p:nvSpPr>
          <p:cNvPr id="1165" name="Google Shape;1165;p46"/>
          <p:cNvSpPr/>
          <p:nvPr/>
        </p:nvSpPr>
        <p:spPr>
          <a:xfrm flipH="1">
            <a:off x="-128040" y="5652172"/>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66" name="Google Shape;1166;p46"/>
          <p:cNvSpPr/>
          <p:nvPr/>
        </p:nvSpPr>
        <p:spPr>
          <a:xfrm rot="10800000" flipH="1">
            <a:off x="-128040" y="6096601"/>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nvGrpSpPr>
          <p:cNvPr id="1167" name="Google Shape;1167;p46"/>
          <p:cNvGrpSpPr/>
          <p:nvPr/>
        </p:nvGrpSpPr>
        <p:grpSpPr>
          <a:xfrm>
            <a:off x="10333781" y="-18138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endParaRPr sz="2400"/>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endParaRPr sz="2400"/>
                </a:p>
              </p:txBody>
            </p:sp>
          </p:grpSp>
        </p:grpSp>
      </p:grpSp>
      <p:grpSp>
        <p:nvGrpSpPr>
          <p:cNvPr id="1176" name="Google Shape;1176;p46"/>
          <p:cNvGrpSpPr/>
          <p:nvPr/>
        </p:nvGrpSpPr>
        <p:grpSpPr>
          <a:xfrm rot="5400000">
            <a:off x="10976694" y="5704182"/>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endParaRPr sz="2400"/>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endParaRPr sz="2400"/>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endParaRPr sz="2400"/>
            </a:p>
          </p:txBody>
        </p:sp>
      </p:grpSp>
      <p:sp>
        <p:nvSpPr>
          <p:cNvPr id="4" name="Subtitle 3"/>
          <p:cNvSpPr>
            <a:spLocks noGrp="1"/>
          </p:cNvSpPr>
          <p:nvPr>
            <p:ph type="subTitle" idx="1"/>
          </p:nvPr>
        </p:nvSpPr>
        <p:spPr>
          <a:xfrm>
            <a:off x="390959" y="1526165"/>
            <a:ext cx="10702752" cy="3979978"/>
          </a:xfrm>
        </p:spPr>
        <p:txBody>
          <a:bodyPr/>
          <a:lstStyle/>
          <a:p>
            <a:pPr marL="0" indent="0" algn="justLow">
              <a:buNone/>
            </a:pPr>
            <a:r>
              <a:rPr lang="en-GB" sz="2400" b="1" u="sng" dirty="0">
                <a:solidFill>
                  <a:schemeClr val="accent6"/>
                </a:solidFill>
              </a:rPr>
              <a:t>Circular Supply </a:t>
            </a:r>
            <a:r>
              <a:rPr lang="en-GB" sz="2400" b="1" u="sng" dirty="0" smtClean="0">
                <a:solidFill>
                  <a:schemeClr val="accent6"/>
                </a:solidFill>
              </a:rPr>
              <a:t>Chains </a:t>
            </a:r>
          </a:p>
          <a:p>
            <a:pPr marL="0" indent="0" algn="justLow">
              <a:buNone/>
            </a:pPr>
            <a:endParaRPr lang="en-GB" sz="2400" b="1" u="sng" dirty="0">
              <a:solidFill>
                <a:schemeClr val="accent6"/>
              </a:solidFill>
            </a:endParaRPr>
          </a:p>
          <a:p>
            <a:pPr marL="0" indent="0" algn="justLow">
              <a:buNone/>
            </a:pPr>
            <a:r>
              <a:rPr lang="en-GB" sz="2400" i="1" dirty="0">
                <a:solidFill>
                  <a:schemeClr val="accent6"/>
                </a:solidFill>
              </a:rPr>
              <a:t>The integration of </a:t>
            </a:r>
            <a:r>
              <a:rPr lang="en-GB" sz="2400" b="1" dirty="0" smtClean="0">
                <a:solidFill>
                  <a:schemeClr val="accent6"/>
                </a:solidFill>
              </a:rPr>
              <a:t>Circular Economy (</a:t>
            </a:r>
            <a:r>
              <a:rPr lang="en-GB" sz="2400" i="1" dirty="0" smtClean="0">
                <a:solidFill>
                  <a:schemeClr val="accent6"/>
                </a:solidFill>
              </a:rPr>
              <a:t>CE) </a:t>
            </a:r>
            <a:r>
              <a:rPr lang="en-GB" sz="2400" i="1" dirty="0">
                <a:solidFill>
                  <a:schemeClr val="accent6"/>
                </a:solidFill>
              </a:rPr>
              <a:t>into </a:t>
            </a:r>
            <a:r>
              <a:rPr lang="en-GB" sz="2400" i="1" dirty="0" smtClean="0">
                <a:solidFill>
                  <a:schemeClr val="accent6"/>
                </a:solidFill>
              </a:rPr>
              <a:t>Supply Chain Management (SCM) </a:t>
            </a:r>
            <a:r>
              <a:rPr lang="en-GB" sz="2400" i="1" dirty="0">
                <a:solidFill>
                  <a:schemeClr val="accent6"/>
                </a:solidFill>
              </a:rPr>
              <a:t>has been termed circular supply chain in the literature </a:t>
            </a:r>
            <a:r>
              <a:rPr lang="it-IT" sz="2400" dirty="0">
                <a:solidFill>
                  <a:schemeClr val="accent6"/>
                </a:solidFill>
              </a:rPr>
              <a:t>(Calzolari et al,2022</a:t>
            </a:r>
            <a:r>
              <a:rPr lang="it-IT" sz="2400" dirty="0" smtClean="0">
                <a:solidFill>
                  <a:schemeClr val="accent6"/>
                </a:solidFill>
              </a:rPr>
              <a:t>)</a:t>
            </a:r>
            <a:r>
              <a:rPr lang="en-GB" sz="2400" i="1" dirty="0" smtClean="0">
                <a:solidFill>
                  <a:schemeClr val="accent6"/>
                </a:solidFill>
              </a:rPr>
              <a:t>.</a:t>
            </a:r>
          </a:p>
          <a:p>
            <a:pPr marL="0" indent="0" algn="justLow">
              <a:buNone/>
            </a:pPr>
            <a:endParaRPr lang="en-GB" sz="2400" b="1" u="sng" dirty="0" smtClean="0">
              <a:solidFill>
                <a:schemeClr val="accent6"/>
              </a:solidFill>
            </a:endParaRPr>
          </a:p>
          <a:p>
            <a:pPr marL="0" indent="0" algn="justLow">
              <a:buNone/>
            </a:pPr>
            <a:r>
              <a:rPr lang="en-GB" sz="2400" dirty="0" smtClean="0"/>
              <a:t>“</a:t>
            </a:r>
            <a:r>
              <a:rPr lang="en-GB" sz="2400" i="1" dirty="0"/>
              <a:t>Circular supply chain management </a:t>
            </a:r>
            <a:r>
              <a:rPr lang="en-GB" sz="2400" i="1" dirty="0" smtClean="0"/>
              <a:t>applies </a:t>
            </a:r>
            <a:r>
              <a:rPr lang="en-GB" sz="2400" i="1" dirty="0"/>
              <a:t>circular principles to optimize supply networks by </a:t>
            </a:r>
            <a:r>
              <a:rPr lang="en-GB" sz="2400" b="1" i="1" dirty="0">
                <a:solidFill>
                  <a:srgbClr val="FF0000"/>
                </a:solidFill>
              </a:rPr>
              <a:t>eliminating waste</a:t>
            </a:r>
            <a:r>
              <a:rPr lang="en-GB" sz="2400" i="1" dirty="0"/>
              <a:t>, </a:t>
            </a:r>
            <a:r>
              <a:rPr lang="en-GB" sz="2400" b="1" i="1" dirty="0">
                <a:solidFill>
                  <a:srgbClr val="FF0000"/>
                </a:solidFill>
              </a:rPr>
              <a:t>reusing materials</a:t>
            </a:r>
            <a:r>
              <a:rPr lang="en-GB" sz="2400" i="1" dirty="0"/>
              <a:t>, and regenerating resources. It encompasses all stakeholders—from producers to consumers—throughout the full product or service lifetime, </a:t>
            </a:r>
            <a:r>
              <a:rPr lang="en-GB" sz="2400" i="1" dirty="0" smtClean="0"/>
              <a:t>aiming </a:t>
            </a:r>
            <a:r>
              <a:rPr lang="en-GB" sz="2400" i="1" dirty="0"/>
              <a:t>for a sustainable, </a:t>
            </a:r>
            <a:r>
              <a:rPr lang="en-GB" sz="2400" b="1" i="1" dirty="0">
                <a:solidFill>
                  <a:srgbClr val="FF0000"/>
                </a:solidFill>
              </a:rPr>
              <a:t>zero-waste system</a:t>
            </a:r>
            <a:r>
              <a:rPr lang="en-GB" sz="2400" i="1" dirty="0"/>
              <a:t>.” </a:t>
            </a:r>
            <a:r>
              <a:rPr lang="en-GB" sz="2400" dirty="0" smtClean="0"/>
              <a:t>(Burke, Zhang et al. 2023).</a:t>
            </a:r>
          </a:p>
          <a:p>
            <a:pPr marL="0" indent="0" algn="justLow">
              <a:buNone/>
            </a:pPr>
            <a:endParaRPr lang="en-GB" sz="2400" dirty="0" smtClean="0"/>
          </a:p>
          <a:p>
            <a:pPr marL="0" indent="0" algn="justLow">
              <a:buNone/>
            </a:pPr>
            <a:r>
              <a:rPr lang="en-GB" sz="2400" dirty="0"/>
              <a:t>Reducing </a:t>
            </a:r>
            <a:r>
              <a:rPr lang="en-GB" sz="2400" dirty="0" smtClean="0"/>
              <a:t>waste, </a:t>
            </a:r>
            <a:r>
              <a:rPr lang="en-GB" sz="2400" dirty="0"/>
              <a:t>Reusing </a:t>
            </a:r>
            <a:r>
              <a:rPr lang="en-GB" sz="2400" dirty="0" smtClean="0"/>
              <a:t>materials/products, Recycling, Remanufacturing,  </a:t>
            </a:r>
            <a:r>
              <a:rPr lang="en-GB" sz="2400" dirty="0"/>
              <a:t>Designing for longevity and </a:t>
            </a:r>
            <a:r>
              <a:rPr lang="en-GB" sz="2400" dirty="0" smtClean="0"/>
              <a:t>sustainability.</a:t>
            </a:r>
            <a:endParaRPr lang="en-GB" sz="2400" b="1" dirty="0"/>
          </a:p>
          <a:p>
            <a:endParaRPr lang="en-GB" b="1" dirty="0">
              <a:solidFill>
                <a:srgbClr val="FF0000"/>
              </a:solidFill>
            </a:endParaRPr>
          </a:p>
        </p:txBody>
      </p:sp>
    </p:spTree>
    <p:extLst>
      <p:ext uri="{BB962C8B-B14F-4D97-AF65-F5344CB8AC3E}">
        <p14:creationId xmlns:p14="http://schemas.microsoft.com/office/powerpoint/2010/main" val="716910228"/>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162"/>
        <p:cNvGrpSpPr/>
        <p:nvPr/>
      </p:nvGrpSpPr>
      <p:grpSpPr>
        <a:xfrm>
          <a:off x="0" y="0"/>
          <a:ext cx="0" cy="0"/>
          <a:chOff x="0" y="0"/>
          <a:chExt cx="0" cy="0"/>
        </a:xfrm>
      </p:grpSpPr>
      <p:sp>
        <p:nvSpPr>
          <p:cNvPr id="1163" name="Google Shape;1163;p46"/>
          <p:cNvSpPr txBox="1">
            <a:spLocks noGrp="1"/>
          </p:cNvSpPr>
          <p:nvPr>
            <p:ph type="title"/>
          </p:nvPr>
        </p:nvSpPr>
        <p:spPr>
          <a:xfrm>
            <a:off x="366001" y="52757"/>
            <a:ext cx="10281200" cy="763600"/>
          </a:xfrm>
          <a:prstGeom prst="rect">
            <a:avLst/>
          </a:prstGeom>
        </p:spPr>
        <p:txBody>
          <a:bodyPr spcFirstLastPara="1" vert="horz" wrap="square" lIns="121900" tIns="121900" rIns="121900" bIns="121900" rtlCol="0" anchor="t" anchorCtr="0">
            <a:noAutofit/>
          </a:bodyPr>
          <a:lstStyle/>
          <a:p>
            <a:pPr algn="ctr">
              <a:buSzPts val="1100"/>
            </a:pPr>
            <a:r>
              <a:rPr lang="en-GB" sz="4267" b="1" dirty="0">
                <a:solidFill>
                  <a:schemeClr val="accent2"/>
                </a:solidFill>
              </a:rPr>
              <a:t>Egyptian Government Actions Supporting Circular </a:t>
            </a:r>
            <a:r>
              <a:rPr lang="en-GB" sz="4267" b="1" dirty="0" smtClean="0">
                <a:solidFill>
                  <a:schemeClr val="accent2"/>
                </a:solidFill>
              </a:rPr>
              <a:t>Textiles </a:t>
            </a:r>
            <a:endParaRPr sz="4267" b="1" dirty="0">
              <a:solidFill>
                <a:schemeClr val="accent2"/>
              </a:solidFill>
            </a:endParaRPr>
          </a:p>
        </p:txBody>
      </p:sp>
      <p:sp>
        <p:nvSpPr>
          <p:cNvPr id="1165" name="Google Shape;1165;p46"/>
          <p:cNvSpPr/>
          <p:nvPr/>
        </p:nvSpPr>
        <p:spPr>
          <a:xfrm flipH="1">
            <a:off x="-278261" y="4943115"/>
            <a:ext cx="8682624" cy="1844545"/>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66" name="Google Shape;1166;p46"/>
          <p:cNvSpPr/>
          <p:nvPr/>
        </p:nvSpPr>
        <p:spPr>
          <a:xfrm rot="10800000" flipH="1">
            <a:off x="28" y="5451903"/>
            <a:ext cx="9900829" cy="1406064"/>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nvGrpSpPr>
          <p:cNvPr id="1167" name="Google Shape;1167;p46"/>
          <p:cNvGrpSpPr/>
          <p:nvPr/>
        </p:nvGrpSpPr>
        <p:grpSpPr>
          <a:xfrm>
            <a:off x="10004501" y="-168433"/>
            <a:ext cx="2342767" cy="6712833"/>
            <a:chOff x="7503375" y="-126325"/>
            <a:chExt cx="1757075" cy="5034625"/>
          </a:xfrm>
        </p:grpSpPr>
        <p:sp>
          <p:nvSpPr>
            <p:cNvPr id="1168" name="Google Shape;1168;p46"/>
            <p:cNvSpPr/>
            <p:nvPr/>
          </p:nvSpPr>
          <p:spPr>
            <a:xfrm>
              <a:off x="7503375" y="-126325"/>
              <a:ext cx="1757075" cy="5034625"/>
            </a:xfrm>
            <a:custGeom>
              <a:avLst/>
              <a:gdLst/>
              <a:ahLst/>
              <a:cxnLst/>
              <a:rect l="l" t="t" r="r" b="b"/>
              <a:pathLst>
                <a:path w="70283" h="201385" extrusionOk="0">
                  <a:moveTo>
                    <a:pt x="0" y="0"/>
                  </a:moveTo>
                  <a:cubicBezTo>
                    <a:pt x="6753" y="3374"/>
                    <a:pt x="10998" y="11338"/>
                    <a:pt x="12830" y="18661"/>
                  </a:cubicBezTo>
                  <a:cubicBezTo>
                    <a:pt x="18311" y="40570"/>
                    <a:pt x="16260" y="63837"/>
                    <a:pt x="20994" y="85919"/>
                  </a:cubicBezTo>
                  <a:cubicBezTo>
                    <a:pt x="23587" y="98015"/>
                    <a:pt x="27957" y="110233"/>
                    <a:pt x="35379" y="120131"/>
                  </a:cubicBezTo>
                  <a:cubicBezTo>
                    <a:pt x="44348" y="132092"/>
                    <a:pt x="59814" y="139435"/>
                    <a:pt x="65703" y="153177"/>
                  </a:cubicBezTo>
                  <a:cubicBezTo>
                    <a:pt x="70421" y="164188"/>
                    <a:pt x="71172" y="177128"/>
                    <a:pt x="69202" y="188944"/>
                  </a:cubicBezTo>
                  <a:cubicBezTo>
                    <a:pt x="68519" y="193042"/>
                    <a:pt x="66565" y="197670"/>
                    <a:pt x="68425" y="201385"/>
                  </a:cubicBezTo>
                </a:path>
              </a:pathLst>
            </a:custGeom>
            <a:noFill/>
            <a:ln w="19050" cap="flat" cmpd="sng">
              <a:solidFill>
                <a:schemeClr val="accent1"/>
              </a:solidFill>
              <a:prstDash val="solid"/>
              <a:round/>
              <a:headEnd type="none" w="med" len="med"/>
              <a:tailEnd type="none" w="med" len="med"/>
            </a:ln>
          </p:spPr>
        </p:sp>
        <p:grpSp>
          <p:nvGrpSpPr>
            <p:cNvPr id="1169" name="Google Shape;1169;p46"/>
            <p:cNvGrpSpPr/>
            <p:nvPr/>
          </p:nvGrpSpPr>
          <p:grpSpPr>
            <a:xfrm>
              <a:off x="7768224" y="4"/>
              <a:ext cx="1383409" cy="4122941"/>
              <a:chOff x="7768224" y="4"/>
              <a:chExt cx="1383409" cy="4122941"/>
            </a:xfrm>
          </p:grpSpPr>
          <p:grpSp>
            <p:nvGrpSpPr>
              <p:cNvPr id="1170" name="Google Shape;1170;p46"/>
              <p:cNvGrpSpPr/>
              <p:nvPr/>
            </p:nvGrpSpPr>
            <p:grpSpPr>
              <a:xfrm rot="10800000">
                <a:off x="7768224" y="4"/>
                <a:ext cx="1383409" cy="4122941"/>
                <a:chOff x="-9" y="1020579"/>
                <a:chExt cx="1383409" cy="4122941"/>
              </a:xfrm>
            </p:grpSpPr>
            <p:sp>
              <p:nvSpPr>
                <p:cNvPr id="1171" name="Google Shape;1171;p46"/>
                <p:cNvSpPr/>
                <p:nvPr/>
              </p:nvSpPr>
              <p:spPr>
                <a:xfrm rot="5400000">
                  <a:off x="-1086315" y="2673805"/>
                  <a:ext cx="3556021" cy="1383409"/>
                </a:xfrm>
                <a:custGeom>
                  <a:avLst/>
                  <a:gdLst/>
                  <a:ahLst/>
                  <a:cxnLst/>
                  <a:rect l="l" t="t" r="r" b="b"/>
                  <a:pathLst>
                    <a:path w="35257" h="25247" extrusionOk="0">
                      <a:moveTo>
                        <a:pt x="35256" y="1"/>
                      </a:moveTo>
                      <a:cubicBezTo>
                        <a:pt x="33931" y="2042"/>
                        <a:pt x="32880" y="4297"/>
                        <a:pt x="31066" y="5897"/>
                      </a:cubicBezTo>
                      <a:cubicBezTo>
                        <a:pt x="28598" y="8091"/>
                        <a:pt x="25124" y="8700"/>
                        <a:pt x="21834" y="9005"/>
                      </a:cubicBezTo>
                      <a:cubicBezTo>
                        <a:pt x="18543" y="9310"/>
                        <a:pt x="15130" y="9432"/>
                        <a:pt x="12174" y="10894"/>
                      </a:cubicBezTo>
                      <a:cubicBezTo>
                        <a:pt x="7146" y="13378"/>
                        <a:pt x="4754" y="19061"/>
                        <a:pt x="1372" y="23555"/>
                      </a:cubicBezTo>
                      <a:cubicBezTo>
                        <a:pt x="945" y="24150"/>
                        <a:pt x="488" y="24698"/>
                        <a:pt x="0" y="25247"/>
                      </a:cubicBezTo>
                      <a:lnTo>
                        <a:pt x="35256" y="25247"/>
                      </a:lnTo>
                      <a:lnTo>
                        <a:pt x="35256" y="1"/>
                      </a:ln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72" name="Google Shape;1172;p46"/>
                <p:cNvSpPr/>
                <p:nvPr/>
              </p:nvSpPr>
              <p:spPr>
                <a:xfrm rot="-5400000">
                  <a:off x="-1534186" y="2554765"/>
                  <a:ext cx="4122920" cy="1054548"/>
                </a:xfrm>
                <a:custGeom>
                  <a:avLst/>
                  <a:gdLst/>
                  <a:ahLst/>
                  <a:cxnLst/>
                  <a:rect l="l" t="t" r="r" b="b"/>
                  <a:pathLst>
                    <a:path w="55978" h="20643" extrusionOk="0">
                      <a:moveTo>
                        <a:pt x="1" y="1"/>
                      </a:moveTo>
                      <a:lnTo>
                        <a:pt x="1" y="16197"/>
                      </a:lnTo>
                      <a:cubicBezTo>
                        <a:pt x="1189" y="17339"/>
                        <a:pt x="2560" y="18284"/>
                        <a:pt x="4023" y="18985"/>
                      </a:cubicBezTo>
                      <a:cubicBezTo>
                        <a:pt x="6458" y="20130"/>
                        <a:pt x="9135" y="20643"/>
                        <a:pt x="11825" y="20643"/>
                      </a:cubicBezTo>
                      <a:cubicBezTo>
                        <a:pt x="13395" y="20643"/>
                        <a:pt x="14969" y="20468"/>
                        <a:pt x="16501" y="20143"/>
                      </a:cubicBezTo>
                      <a:cubicBezTo>
                        <a:pt x="20645" y="19274"/>
                        <a:pt x="24531" y="17324"/>
                        <a:pt x="28096" y="15024"/>
                      </a:cubicBezTo>
                      <a:cubicBezTo>
                        <a:pt x="33063" y="11809"/>
                        <a:pt x="37664" y="7756"/>
                        <a:pt x="43332" y="6034"/>
                      </a:cubicBezTo>
                      <a:cubicBezTo>
                        <a:pt x="46120" y="5196"/>
                        <a:pt x="49061" y="4968"/>
                        <a:pt x="51712" y="3810"/>
                      </a:cubicBezTo>
                      <a:cubicBezTo>
                        <a:pt x="53464" y="3033"/>
                        <a:pt x="55124" y="1677"/>
                        <a:pt x="55978" y="1"/>
                      </a:cubicBezTo>
                      <a:close/>
                    </a:path>
                  </a:pathLst>
                </a:custGeom>
                <a:gradFill>
                  <a:gsLst>
                    <a:gs pos="0">
                      <a:schemeClr val="dk2"/>
                    </a:gs>
                    <a:gs pos="100000">
                      <a:srgbClr val="FFFFFF">
                        <a:alpha val="0"/>
                      </a:srgbClr>
                    </a:gs>
                  </a:gsLst>
                  <a:lin ang="5400012" scaled="0"/>
                </a:gra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nvGrpSpPr>
              <p:cNvPr id="1173" name="Google Shape;1173;p46"/>
              <p:cNvGrpSpPr/>
              <p:nvPr/>
            </p:nvGrpSpPr>
            <p:grpSpPr>
              <a:xfrm rot="6474896">
                <a:off x="8419359" y="251520"/>
                <a:ext cx="486744" cy="446627"/>
                <a:chOff x="608230" y="2788799"/>
                <a:chExt cx="486751" cy="446633"/>
              </a:xfrm>
            </p:grpSpPr>
            <p:sp>
              <p:nvSpPr>
                <p:cNvPr id="1174" name="Google Shape;1174;p46"/>
                <p:cNvSpPr/>
                <p:nvPr/>
              </p:nvSpPr>
              <p:spPr>
                <a:xfrm rot="-1425864">
                  <a:off x="633577" y="3050764"/>
                  <a:ext cx="159321" cy="159321"/>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75" name="Google Shape;1175;p46"/>
                <p:cNvSpPr/>
                <p:nvPr/>
              </p:nvSpPr>
              <p:spPr>
                <a:xfrm rot="-1424170">
                  <a:off x="1007960" y="2800735"/>
                  <a:ext cx="75085" cy="75085"/>
                </a:xfrm>
                <a:custGeom>
                  <a:avLst/>
                  <a:gdLst/>
                  <a:ahLst/>
                  <a:cxnLst/>
                  <a:rect l="l" t="t" r="r" b="b"/>
                  <a:pathLst>
                    <a:path w="23845" h="23845" extrusionOk="0">
                      <a:moveTo>
                        <a:pt x="11930" y="1"/>
                      </a:moveTo>
                      <a:cubicBezTo>
                        <a:pt x="5348" y="1"/>
                        <a:pt x="0" y="5348"/>
                        <a:pt x="0" y="11930"/>
                      </a:cubicBezTo>
                      <a:cubicBezTo>
                        <a:pt x="0" y="18512"/>
                        <a:pt x="5348" y="23845"/>
                        <a:pt x="11930" y="23845"/>
                      </a:cubicBezTo>
                      <a:cubicBezTo>
                        <a:pt x="18512" y="23845"/>
                        <a:pt x="23844" y="18512"/>
                        <a:pt x="23844" y="11930"/>
                      </a:cubicBezTo>
                      <a:cubicBezTo>
                        <a:pt x="23844" y="5348"/>
                        <a:pt x="18512" y="1"/>
                        <a:pt x="11930" y="1"/>
                      </a:cubicBezTo>
                      <a:close/>
                    </a:path>
                  </a:pathLst>
                </a:custGeom>
                <a:solidFill>
                  <a:schemeClr val="accen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grpSp>
      </p:grpSp>
      <p:grpSp>
        <p:nvGrpSpPr>
          <p:cNvPr id="1176" name="Google Shape;1176;p46"/>
          <p:cNvGrpSpPr/>
          <p:nvPr/>
        </p:nvGrpSpPr>
        <p:grpSpPr>
          <a:xfrm rot="5400000">
            <a:off x="10398385" y="4924309"/>
            <a:ext cx="1150583" cy="1474929"/>
            <a:chOff x="380155" y="151246"/>
            <a:chExt cx="862937" cy="1106197"/>
          </a:xfrm>
        </p:grpSpPr>
        <p:grpSp>
          <p:nvGrpSpPr>
            <p:cNvPr id="1177" name="Google Shape;1177;p46"/>
            <p:cNvGrpSpPr/>
            <p:nvPr/>
          </p:nvGrpSpPr>
          <p:grpSpPr>
            <a:xfrm>
              <a:off x="380155" y="151246"/>
              <a:ext cx="862937" cy="489364"/>
              <a:chOff x="380155" y="151246"/>
              <a:chExt cx="862937" cy="489364"/>
            </a:xfrm>
          </p:grpSpPr>
          <p:sp>
            <p:nvSpPr>
              <p:cNvPr id="1178" name="Google Shape;1178;p46"/>
              <p:cNvSpPr/>
              <p:nvPr/>
            </p:nvSpPr>
            <p:spPr>
              <a:xfrm>
                <a:off x="380155" y="151246"/>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79" name="Google Shape;1179;p46"/>
              <p:cNvSpPr/>
              <p:nvPr/>
            </p:nvSpPr>
            <p:spPr>
              <a:xfrm>
                <a:off x="519697" y="151246"/>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31"/>
                      <a:pt x="565"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80" name="Google Shape;1180;p46"/>
              <p:cNvSpPr/>
              <p:nvPr/>
            </p:nvSpPr>
            <p:spPr>
              <a:xfrm>
                <a:off x="658913" y="151246"/>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31"/>
                      <a:pt x="579"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81" name="Google Shape;1181;p46"/>
              <p:cNvSpPr/>
              <p:nvPr/>
            </p:nvSpPr>
            <p:spPr>
              <a:xfrm>
                <a:off x="798478" y="151246"/>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82" name="Google Shape;1182;p46"/>
              <p:cNvSpPr/>
              <p:nvPr/>
            </p:nvSpPr>
            <p:spPr>
              <a:xfrm>
                <a:off x="937670" y="151246"/>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83" name="Google Shape;1183;p46"/>
              <p:cNvSpPr/>
              <p:nvPr/>
            </p:nvSpPr>
            <p:spPr>
              <a:xfrm>
                <a:off x="1077236" y="151246"/>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31"/>
                      <a:pt x="564" y="1"/>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84" name="Google Shape;1184;p46"/>
              <p:cNvSpPr/>
              <p:nvPr/>
            </p:nvSpPr>
            <p:spPr>
              <a:xfrm>
                <a:off x="1216428" y="151246"/>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85" name="Google Shape;1185;p46"/>
              <p:cNvSpPr/>
              <p:nvPr/>
            </p:nvSpPr>
            <p:spPr>
              <a:xfrm>
                <a:off x="380155" y="305728"/>
                <a:ext cx="26640" cy="26640"/>
              </a:xfrm>
              <a:custGeom>
                <a:avLst/>
                <a:gdLst/>
                <a:ahLst/>
                <a:cxnLst/>
                <a:rect l="l" t="t" r="r" b="b"/>
                <a:pathLst>
                  <a:path w="1143" h="1143" extrusionOk="0">
                    <a:moveTo>
                      <a:pt x="579" y="0"/>
                    </a:moveTo>
                    <a:cubicBezTo>
                      <a:pt x="244" y="0"/>
                      <a:pt x="0" y="275"/>
                      <a:pt x="0" y="579"/>
                    </a:cubicBezTo>
                    <a:cubicBezTo>
                      <a:pt x="0" y="899"/>
                      <a:pt x="274"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86" name="Google Shape;1186;p46"/>
              <p:cNvSpPr/>
              <p:nvPr/>
            </p:nvSpPr>
            <p:spPr>
              <a:xfrm>
                <a:off x="519697" y="305728"/>
                <a:ext cx="26664" cy="26640"/>
              </a:xfrm>
              <a:custGeom>
                <a:avLst/>
                <a:gdLst/>
                <a:ahLst/>
                <a:cxnLst/>
                <a:rect l="l" t="t" r="r" b="b"/>
                <a:pathLst>
                  <a:path w="1144" h="1143" extrusionOk="0">
                    <a:moveTo>
                      <a:pt x="565" y="0"/>
                    </a:moveTo>
                    <a:cubicBezTo>
                      <a:pt x="245" y="0"/>
                      <a:pt x="1" y="275"/>
                      <a:pt x="1" y="579"/>
                    </a:cubicBezTo>
                    <a:cubicBezTo>
                      <a:pt x="1" y="899"/>
                      <a:pt x="260" y="1143"/>
                      <a:pt x="565" y="1143"/>
                    </a:cubicBezTo>
                    <a:cubicBezTo>
                      <a:pt x="884" y="1143"/>
                      <a:pt x="1144" y="884"/>
                      <a:pt x="1144" y="579"/>
                    </a:cubicBezTo>
                    <a:cubicBezTo>
                      <a:pt x="1144" y="259"/>
                      <a:pt x="884" y="0"/>
                      <a:pt x="565"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87" name="Google Shape;1187;p46"/>
              <p:cNvSpPr/>
              <p:nvPr/>
            </p:nvSpPr>
            <p:spPr>
              <a:xfrm>
                <a:off x="658913" y="305728"/>
                <a:ext cx="26640" cy="26640"/>
              </a:xfrm>
              <a:custGeom>
                <a:avLst/>
                <a:gdLst/>
                <a:ahLst/>
                <a:cxnLst/>
                <a:rect l="l" t="t" r="r" b="b"/>
                <a:pathLst>
                  <a:path w="1143" h="1143" extrusionOk="0">
                    <a:moveTo>
                      <a:pt x="579" y="0"/>
                    </a:moveTo>
                    <a:cubicBezTo>
                      <a:pt x="244" y="0"/>
                      <a:pt x="0" y="275"/>
                      <a:pt x="0" y="579"/>
                    </a:cubicBezTo>
                    <a:cubicBezTo>
                      <a:pt x="0" y="899"/>
                      <a:pt x="275" y="1143"/>
                      <a:pt x="579" y="1143"/>
                    </a:cubicBezTo>
                    <a:cubicBezTo>
                      <a:pt x="899" y="1143"/>
                      <a:pt x="1143" y="884"/>
                      <a:pt x="1143" y="579"/>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88" name="Google Shape;1188;p46"/>
              <p:cNvSpPr/>
              <p:nvPr/>
            </p:nvSpPr>
            <p:spPr>
              <a:xfrm>
                <a:off x="798478"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8" y="0"/>
                      <a:pt x="564"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89" name="Google Shape;1189;p46"/>
              <p:cNvSpPr/>
              <p:nvPr/>
            </p:nvSpPr>
            <p:spPr>
              <a:xfrm>
                <a:off x="937670" y="305728"/>
                <a:ext cx="26664" cy="26640"/>
              </a:xfrm>
              <a:custGeom>
                <a:avLst/>
                <a:gdLst/>
                <a:ahLst/>
                <a:cxnLst/>
                <a:rect l="l" t="t" r="r" b="b"/>
                <a:pathLst>
                  <a:path w="1144" h="1143" extrusionOk="0">
                    <a:moveTo>
                      <a:pt x="579" y="0"/>
                    </a:moveTo>
                    <a:cubicBezTo>
                      <a:pt x="244" y="0"/>
                      <a:pt x="1" y="275"/>
                      <a:pt x="1" y="579"/>
                    </a:cubicBezTo>
                    <a:cubicBezTo>
                      <a:pt x="1" y="899"/>
                      <a:pt x="244" y="1143"/>
                      <a:pt x="579" y="1143"/>
                    </a:cubicBezTo>
                    <a:cubicBezTo>
                      <a:pt x="899" y="1143"/>
                      <a:pt x="1143" y="884"/>
                      <a:pt x="1143" y="579"/>
                    </a:cubicBezTo>
                    <a:cubicBezTo>
                      <a:pt x="1143" y="259"/>
                      <a:pt x="899" y="0"/>
                      <a:pt x="579" y="0"/>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0" name="Google Shape;1190;p46"/>
              <p:cNvSpPr/>
              <p:nvPr/>
            </p:nvSpPr>
            <p:spPr>
              <a:xfrm>
                <a:off x="1077236" y="305728"/>
                <a:ext cx="26640" cy="26640"/>
              </a:xfrm>
              <a:custGeom>
                <a:avLst/>
                <a:gdLst/>
                <a:ahLst/>
                <a:cxnLst/>
                <a:rect l="l" t="t" r="r" b="b"/>
                <a:pathLst>
                  <a:path w="1143" h="1143" extrusionOk="0">
                    <a:moveTo>
                      <a:pt x="564" y="0"/>
                    </a:moveTo>
                    <a:cubicBezTo>
                      <a:pt x="244" y="0"/>
                      <a:pt x="0" y="275"/>
                      <a:pt x="0" y="579"/>
                    </a:cubicBezTo>
                    <a:cubicBezTo>
                      <a:pt x="0" y="899"/>
                      <a:pt x="259" y="1143"/>
                      <a:pt x="564" y="1143"/>
                    </a:cubicBezTo>
                    <a:cubicBezTo>
                      <a:pt x="884" y="1143"/>
                      <a:pt x="1143" y="884"/>
                      <a:pt x="1143" y="579"/>
                    </a:cubicBezTo>
                    <a:cubicBezTo>
                      <a:pt x="1143" y="259"/>
                      <a:pt x="869" y="0"/>
                      <a:pt x="564" y="0"/>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1" name="Google Shape;1191;p46"/>
              <p:cNvSpPr/>
              <p:nvPr/>
            </p:nvSpPr>
            <p:spPr>
              <a:xfrm>
                <a:off x="1216428" y="305728"/>
                <a:ext cx="26664" cy="26640"/>
              </a:xfrm>
              <a:custGeom>
                <a:avLst/>
                <a:gdLst/>
                <a:ahLst/>
                <a:cxnLst/>
                <a:rect l="l" t="t" r="r" b="b"/>
                <a:pathLst>
                  <a:path w="1144" h="1143" extrusionOk="0">
                    <a:moveTo>
                      <a:pt x="580" y="0"/>
                    </a:moveTo>
                    <a:cubicBezTo>
                      <a:pt x="245" y="0"/>
                      <a:pt x="1" y="275"/>
                      <a:pt x="1" y="579"/>
                    </a:cubicBezTo>
                    <a:cubicBezTo>
                      <a:pt x="1" y="899"/>
                      <a:pt x="275" y="1143"/>
                      <a:pt x="580" y="1143"/>
                    </a:cubicBezTo>
                    <a:cubicBezTo>
                      <a:pt x="900" y="1143"/>
                      <a:pt x="1143" y="884"/>
                      <a:pt x="1143" y="579"/>
                    </a:cubicBezTo>
                    <a:cubicBezTo>
                      <a:pt x="1143" y="259"/>
                      <a:pt x="884" y="0"/>
                      <a:pt x="580" y="0"/>
                    </a:cubicBezTo>
                    <a:close/>
                  </a:path>
                </a:pathLst>
              </a:custGeom>
              <a:solidFill>
                <a:schemeClr val="accent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2" name="Google Shape;1192;p46"/>
              <p:cNvSpPr/>
              <p:nvPr/>
            </p:nvSpPr>
            <p:spPr>
              <a:xfrm>
                <a:off x="380155" y="459837"/>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3" name="Google Shape;1193;p46"/>
              <p:cNvSpPr/>
              <p:nvPr/>
            </p:nvSpPr>
            <p:spPr>
              <a:xfrm>
                <a:off x="519697" y="459837"/>
                <a:ext cx="26664" cy="26664"/>
              </a:xfrm>
              <a:custGeom>
                <a:avLst/>
                <a:gdLst/>
                <a:ahLst/>
                <a:cxnLst/>
                <a:rect l="l" t="t" r="r" b="b"/>
                <a:pathLst>
                  <a:path w="1144" h="1144" extrusionOk="0">
                    <a:moveTo>
                      <a:pt x="565" y="1"/>
                    </a:moveTo>
                    <a:cubicBezTo>
                      <a:pt x="245" y="1"/>
                      <a:pt x="1" y="275"/>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4" name="Google Shape;1194;p46"/>
              <p:cNvSpPr/>
              <p:nvPr/>
            </p:nvSpPr>
            <p:spPr>
              <a:xfrm>
                <a:off x="658913" y="459837"/>
                <a:ext cx="26640" cy="26664"/>
              </a:xfrm>
              <a:custGeom>
                <a:avLst/>
                <a:gdLst/>
                <a:ahLst/>
                <a:cxnLst/>
                <a:rect l="l" t="t" r="r" b="b"/>
                <a:pathLst>
                  <a:path w="1143" h="1144" extrusionOk="0">
                    <a:moveTo>
                      <a:pt x="579" y="1"/>
                    </a:moveTo>
                    <a:cubicBezTo>
                      <a:pt x="244" y="1"/>
                      <a:pt x="0" y="275"/>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5" name="Google Shape;1195;p46"/>
              <p:cNvSpPr/>
              <p:nvPr/>
            </p:nvSpPr>
            <p:spPr>
              <a:xfrm>
                <a:off x="798478" y="459837"/>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6" name="Google Shape;1196;p46"/>
              <p:cNvSpPr/>
              <p:nvPr/>
            </p:nvSpPr>
            <p:spPr>
              <a:xfrm>
                <a:off x="937670" y="459837"/>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7" name="Google Shape;1197;p46"/>
              <p:cNvSpPr/>
              <p:nvPr/>
            </p:nvSpPr>
            <p:spPr>
              <a:xfrm>
                <a:off x="1077236" y="459837"/>
                <a:ext cx="26640" cy="26664"/>
              </a:xfrm>
              <a:custGeom>
                <a:avLst/>
                <a:gdLst/>
                <a:ahLst/>
                <a:cxnLst/>
                <a:rect l="l" t="t" r="r" b="b"/>
                <a:pathLst>
                  <a:path w="1143" h="1144" extrusionOk="0">
                    <a:moveTo>
                      <a:pt x="564" y="1"/>
                    </a:moveTo>
                    <a:cubicBezTo>
                      <a:pt x="244" y="1"/>
                      <a:pt x="0" y="275"/>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8" name="Google Shape;1198;p46"/>
              <p:cNvSpPr/>
              <p:nvPr/>
            </p:nvSpPr>
            <p:spPr>
              <a:xfrm>
                <a:off x="1216428" y="459837"/>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99" name="Google Shape;1199;p46"/>
              <p:cNvSpPr/>
              <p:nvPr/>
            </p:nvSpPr>
            <p:spPr>
              <a:xfrm>
                <a:off x="380155" y="613970"/>
                <a:ext cx="26640" cy="26640"/>
              </a:xfrm>
              <a:custGeom>
                <a:avLst/>
                <a:gdLst/>
                <a:ahLst/>
                <a:cxnLst/>
                <a:rect l="l" t="t" r="r" b="b"/>
                <a:pathLst>
                  <a:path w="1143" h="1143" extrusionOk="0">
                    <a:moveTo>
                      <a:pt x="579" y="0"/>
                    </a:moveTo>
                    <a:cubicBezTo>
                      <a:pt x="244" y="0"/>
                      <a:pt x="0" y="259"/>
                      <a:pt x="0" y="564"/>
                    </a:cubicBezTo>
                    <a:cubicBezTo>
                      <a:pt x="0" y="899"/>
                      <a:pt x="274"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00" name="Google Shape;1200;p46"/>
              <p:cNvSpPr/>
              <p:nvPr/>
            </p:nvSpPr>
            <p:spPr>
              <a:xfrm>
                <a:off x="519697" y="613970"/>
                <a:ext cx="26664" cy="26640"/>
              </a:xfrm>
              <a:custGeom>
                <a:avLst/>
                <a:gdLst/>
                <a:ahLst/>
                <a:cxnLst/>
                <a:rect l="l" t="t" r="r" b="b"/>
                <a:pathLst>
                  <a:path w="1144" h="1143" extrusionOk="0">
                    <a:moveTo>
                      <a:pt x="565" y="0"/>
                    </a:moveTo>
                    <a:cubicBezTo>
                      <a:pt x="245" y="0"/>
                      <a:pt x="1" y="259"/>
                      <a:pt x="1" y="564"/>
                    </a:cubicBezTo>
                    <a:cubicBezTo>
                      <a:pt x="1" y="899"/>
                      <a:pt x="260" y="1143"/>
                      <a:pt x="565" y="1143"/>
                    </a:cubicBezTo>
                    <a:cubicBezTo>
                      <a:pt x="884" y="1143"/>
                      <a:pt x="1144" y="868"/>
                      <a:pt x="1144" y="564"/>
                    </a:cubicBezTo>
                    <a:cubicBezTo>
                      <a:pt x="1144" y="259"/>
                      <a:pt x="884" y="15"/>
                      <a:pt x="565"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01" name="Google Shape;1201;p46"/>
              <p:cNvSpPr/>
              <p:nvPr/>
            </p:nvSpPr>
            <p:spPr>
              <a:xfrm>
                <a:off x="658913" y="613970"/>
                <a:ext cx="26640" cy="26640"/>
              </a:xfrm>
              <a:custGeom>
                <a:avLst/>
                <a:gdLst/>
                <a:ahLst/>
                <a:cxnLst/>
                <a:rect l="l" t="t" r="r" b="b"/>
                <a:pathLst>
                  <a:path w="1143" h="1143" extrusionOk="0">
                    <a:moveTo>
                      <a:pt x="579" y="0"/>
                    </a:moveTo>
                    <a:cubicBezTo>
                      <a:pt x="244" y="0"/>
                      <a:pt x="0" y="259"/>
                      <a:pt x="0" y="564"/>
                    </a:cubicBezTo>
                    <a:cubicBezTo>
                      <a:pt x="0" y="899"/>
                      <a:pt x="275" y="1143"/>
                      <a:pt x="579" y="1143"/>
                    </a:cubicBezTo>
                    <a:cubicBezTo>
                      <a:pt x="899" y="1143"/>
                      <a:pt x="1143" y="868"/>
                      <a:pt x="1143" y="564"/>
                    </a:cubicBezTo>
                    <a:cubicBezTo>
                      <a:pt x="1143" y="259"/>
                      <a:pt x="899" y="15"/>
                      <a:pt x="579" y="0"/>
                    </a:cubicBezTo>
                    <a:close/>
                  </a:path>
                </a:pathLst>
              </a:custGeom>
              <a:solidFill>
                <a:schemeClr val="l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02" name="Google Shape;1202;p46"/>
              <p:cNvSpPr/>
              <p:nvPr/>
            </p:nvSpPr>
            <p:spPr>
              <a:xfrm>
                <a:off x="798478"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8" y="15"/>
                      <a:pt x="564"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03" name="Google Shape;1203;p46"/>
              <p:cNvSpPr/>
              <p:nvPr/>
            </p:nvSpPr>
            <p:spPr>
              <a:xfrm>
                <a:off x="937670" y="613970"/>
                <a:ext cx="26664" cy="26640"/>
              </a:xfrm>
              <a:custGeom>
                <a:avLst/>
                <a:gdLst/>
                <a:ahLst/>
                <a:cxnLst/>
                <a:rect l="l" t="t" r="r" b="b"/>
                <a:pathLst>
                  <a:path w="1144" h="1143" extrusionOk="0">
                    <a:moveTo>
                      <a:pt x="579" y="0"/>
                    </a:moveTo>
                    <a:cubicBezTo>
                      <a:pt x="244" y="0"/>
                      <a:pt x="1" y="259"/>
                      <a:pt x="1" y="564"/>
                    </a:cubicBezTo>
                    <a:cubicBezTo>
                      <a:pt x="1" y="899"/>
                      <a:pt x="244" y="1143"/>
                      <a:pt x="579" y="1143"/>
                    </a:cubicBezTo>
                    <a:cubicBezTo>
                      <a:pt x="899" y="1143"/>
                      <a:pt x="1143" y="868"/>
                      <a:pt x="1143" y="564"/>
                    </a:cubicBezTo>
                    <a:cubicBezTo>
                      <a:pt x="1143" y="259"/>
                      <a:pt x="899" y="0"/>
                      <a:pt x="579"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04" name="Google Shape;1204;p46"/>
              <p:cNvSpPr/>
              <p:nvPr/>
            </p:nvSpPr>
            <p:spPr>
              <a:xfrm>
                <a:off x="1077236" y="613970"/>
                <a:ext cx="26640" cy="26640"/>
              </a:xfrm>
              <a:custGeom>
                <a:avLst/>
                <a:gdLst/>
                <a:ahLst/>
                <a:cxnLst/>
                <a:rect l="l" t="t" r="r" b="b"/>
                <a:pathLst>
                  <a:path w="1143" h="1143" extrusionOk="0">
                    <a:moveTo>
                      <a:pt x="564" y="0"/>
                    </a:moveTo>
                    <a:cubicBezTo>
                      <a:pt x="244" y="0"/>
                      <a:pt x="0" y="259"/>
                      <a:pt x="0" y="564"/>
                    </a:cubicBezTo>
                    <a:cubicBezTo>
                      <a:pt x="0" y="899"/>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05" name="Google Shape;1205;p46"/>
              <p:cNvSpPr/>
              <p:nvPr/>
            </p:nvSpPr>
            <p:spPr>
              <a:xfrm>
                <a:off x="1216428" y="613970"/>
                <a:ext cx="26664" cy="26640"/>
              </a:xfrm>
              <a:custGeom>
                <a:avLst/>
                <a:gdLst/>
                <a:ahLst/>
                <a:cxnLst/>
                <a:rect l="l" t="t" r="r" b="b"/>
                <a:pathLst>
                  <a:path w="1144" h="1143" extrusionOk="0">
                    <a:moveTo>
                      <a:pt x="580" y="0"/>
                    </a:moveTo>
                    <a:cubicBezTo>
                      <a:pt x="245" y="0"/>
                      <a:pt x="1" y="259"/>
                      <a:pt x="1" y="564"/>
                    </a:cubicBezTo>
                    <a:cubicBezTo>
                      <a:pt x="1" y="899"/>
                      <a:pt x="275" y="1143"/>
                      <a:pt x="580" y="1143"/>
                    </a:cubicBezTo>
                    <a:cubicBezTo>
                      <a:pt x="900" y="1143"/>
                      <a:pt x="1143" y="868"/>
                      <a:pt x="1143" y="564"/>
                    </a:cubicBezTo>
                    <a:cubicBezTo>
                      <a:pt x="1143" y="259"/>
                      <a:pt x="884" y="15"/>
                      <a:pt x="580"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1206" name="Google Shape;1206;p46"/>
            <p:cNvSpPr/>
            <p:nvPr/>
          </p:nvSpPr>
          <p:spPr>
            <a:xfrm>
              <a:off x="380155" y="768428"/>
              <a:ext cx="26640" cy="26664"/>
            </a:xfrm>
            <a:custGeom>
              <a:avLst/>
              <a:gdLst/>
              <a:ahLst/>
              <a:cxnLst/>
              <a:rect l="l" t="t" r="r" b="b"/>
              <a:pathLst>
                <a:path w="1143" h="1144" extrusionOk="0">
                  <a:moveTo>
                    <a:pt x="579" y="1"/>
                  </a:moveTo>
                  <a:cubicBezTo>
                    <a:pt x="259" y="1"/>
                    <a:pt x="0" y="260"/>
                    <a:pt x="0" y="564"/>
                  </a:cubicBezTo>
                  <a:cubicBezTo>
                    <a:pt x="0" y="884"/>
                    <a:pt x="259" y="1143"/>
                    <a:pt x="579" y="1143"/>
                  </a:cubicBezTo>
                  <a:cubicBezTo>
                    <a:pt x="884" y="1143"/>
                    <a:pt x="1143" y="884"/>
                    <a:pt x="1143" y="564"/>
                  </a:cubicBezTo>
                  <a:cubicBezTo>
                    <a:pt x="1143" y="260"/>
                    <a:pt x="884" y="1"/>
                    <a:pt x="579" y="1"/>
                  </a:cubicBezTo>
                  <a:close/>
                </a:path>
              </a:pathLst>
            </a:custGeom>
            <a:solidFill>
              <a:schemeClr val="l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07" name="Google Shape;1207;p46"/>
            <p:cNvSpPr/>
            <p:nvPr/>
          </p:nvSpPr>
          <p:spPr>
            <a:xfrm>
              <a:off x="519697" y="768428"/>
              <a:ext cx="26664" cy="26664"/>
            </a:xfrm>
            <a:custGeom>
              <a:avLst/>
              <a:gdLst/>
              <a:ahLst/>
              <a:cxnLst/>
              <a:rect l="l" t="t" r="r" b="b"/>
              <a:pathLst>
                <a:path w="1144" h="1144" extrusionOk="0">
                  <a:moveTo>
                    <a:pt x="565" y="1"/>
                  </a:moveTo>
                  <a:cubicBezTo>
                    <a:pt x="245" y="1"/>
                    <a:pt x="1" y="260"/>
                    <a:pt x="1" y="564"/>
                  </a:cubicBezTo>
                  <a:cubicBezTo>
                    <a:pt x="1" y="900"/>
                    <a:pt x="260" y="1143"/>
                    <a:pt x="565" y="1143"/>
                  </a:cubicBezTo>
                  <a:cubicBezTo>
                    <a:pt x="884" y="1143"/>
                    <a:pt x="1144" y="869"/>
                    <a:pt x="1144" y="564"/>
                  </a:cubicBezTo>
                  <a:cubicBezTo>
                    <a:pt x="1144" y="244"/>
                    <a:pt x="884" y="1"/>
                    <a:pt x="565" y="1"/>
                  </a:cubicBezTo>
                  <a:close/>
                </a:path>
              </a:pathLst>
            </a:custGeom>
            <a:solidFill>
              <a:schemeClr val="l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08" name="Google Shape;1208;p46"/>
            <p:cNvSpPr/>
            <p:nvPr/>
          </p:nvSpPr>
          <p:spPr>
            <a:xfrm>
              <a:off x="658913" y="768428"/>
              <a:ext cx="26640" cy="26664"/>
            </a:xfrm>
            <a:custGeom>
              <a:avLst/>
              <a:gdLst/>
              <a:ahLst/>
              <a:cxnLst/>
              <a:rect l="l" t="t" r="r" b="b"/>
              <a:pathLst>
                <a:path w="1143" h="1144" extrusionOk="0">
                  <a:moveTo>
                    <a:pt x="579" y="1"/>
                  </a:moveTo>
                  <a:cubicBezTo>
                    <a:pt x="244" y="1"/>
                    <a:pt x="0" y="260"/>
                    <a:pt x="0" y="564"/>
                  </a:cubicBezTo>
                  <a:cubicBezTo>
                    <a:pt x="0" y="900"/>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09" name="Google Shape;1209;p46"/>
            <p:cNvSpPr/>
            <p:nvPr/>
          </p:nvSpPr>
          <p:spPr>
            <a:xfrm>
              <a:off x="798478" y="768428"/>
              <a:ext cx="26640" cy="26664"/>
            </a:xfrm>
            <a:custGeom>
              <a:avLst/>
              <a:gdLst/>
              <a:ahLst/>
              <a:cxnLst/>
              <a:rect l="l" t="t" r="r" b="b"/>
              <a:pathLst>
                <a:path w="1143" h="1144" extrusionOk="0">
                  <a:moveTo>
                    <a:pt x="564" y="1"/>
                  </a:moveTo>
                  <a:cubicBezTo>
                    <a:pt x="244" y="1"/>
                    <a:pt x="0" y="260"/>
                    <a:pt x="0" y="564"/>
                  </a:cubicBezTo>
                  <a:cubicBezTo>
                    <a:pt x="0" y="884"/>
                    <a:pt x="244"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10" name="Google Shape;1210;p46"/>
            <p:cNvSpPr/>
            <p:nvPr/>
          </p:nvSpPr>
          <p:spPr>
            <a:xfrm>
              <a:off x="937670" y="768428"/>
              <a:ext cx="26664" cy="26664"/>
            </a:xfrm>
            <a:custGeom>
              <a:avLst/>
              <a:gdLst/>
              <a:ahLst/>
              <a:cxnLst/>
              <a:rect l="l" t="t" r="r" b="b"/>
              <a:pathLst>
                <a:path w="1144" h="1144" extrusionOk="0">
                  <a:moveTo>
                    <a:pt x="579" y="1"/>
                  </a:moveTo>
                  <a:cubicBezTo>
                    <a:pt x="260" y="1"/>
                    <a:pt x="1" y="260"/>
                    <a:pt x="1" y="564"/>
                  </a:cubicBezTo>
                  <a:cubicBezTo>
                    <a:pt x="1" y="884"/>
                    <a:pt x="260" y="1143"/>
                    <a:pt x="579" y="1143"/>
                  </a:cubicBezTo>
                  <a:cubicBezTo>
                    <a:pt x="884" y="1143"/>
                    <a:pt x="1143" y="884"/>
                    <a:pt x="1143" y="564"/>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11" name="Google Shape;1211;p46"/>
            <p:cNvSpPr/>
            <p:nvPr/>
          </p:nvSpPr>
          <p:spPr>
            <a:xfrm>
              <a:off x="1077236" y="768428"/>
              <a:ext cx="26640" cy="26664"/>
            </a:xfrm>
            <a:custGeom>
              <a:avLst/>
              <a:gdLst/>
              <a:ahLst/>
              <a:cxnLst/>
              <a:rect l="l" t="t" r="r" b="b"/>
              <a:pathLst>
                <a:path w="1143" h="1144" extrusionOk="0">
                  <a:moveTo>
                    <a:pt x="564" y="1"/>
                  </a:moveTo>
                  <a:cubicBezTo>
                    <a:pt x="244" y="1"/>
                    <a:pt x="0" y="260"/>
                    <a:pt x="0" y="564"/>
                  </a:cubicBezTo>
                  <a:cubicBezTo>
                    <a:pt x="0" y="900"/>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12" name="Google Shape;1212;p46"/>
            <p:cNvSpPr/>
            <p:nvPr/>
          </p:nvSpPr>
          <p:spPr>
            <a:xfrm>
              <a:off x="1216428" y="768428"/>
              <a:ext cx="26664" cy="26664"/>
            </a:xfrm>
            <a:custGeom>
              <a:avLst/>
              <a:gdLst/>
              <a:ahLst/>
              <a:cxnLst/>
              <a:rect l="l" t="t" r="r" b="b"/>
              <a:pathLst>
                <a:path w="1144" h="1144" extrusionOk="0">
                  <a:moveTo>
                    <a:pt x="564" y="1"/>
                  </a:moveTo>
                  <a:cubicBezTo>
                    <a:pt x="260" y="1"/>
                    <a:pt x="1" y="260"/>
                    <a:pt x="1" y="564"/>
                  </a:cubicBezTo>
                  <a:cubicBezTo>
                    <a:pt x="1" y="884"/>
                    <a:pt x="260" y="1143"/>
                    <a:pt x="564" y="1143"/>
                  </a:cubicBezTo>
                  <a:cubicBezTo>
                    <a:pt x="884" y="1143"/>
                    <a:pt x="1143" y="884"/>
                    <a:pt x="1143" y="564"/>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13" name="Google Shape;1213;p46"/>
            <p:cNvSpPr/>
            <p:nvPr/>
          </p:nvSpPr>
          <p:spPr>
            <a:xfrm>
              <a:off x="380155" y="922561"/>
              <a:ext cx="26640" cy="26640"/>
            </a:xfrm>
            <a:custGeom>
              <a:avLst/>
              <a:gdLst/>
              <a:ahLst/>
              <a:cxnLst/>
              <a:rect l="l" t="t" r="r" b="b"/>
              <a:pathLst>
                <a:path w="1143" h="1143" extrusionOk="0">
                  <a:moveTo>
                    <a:pt x="579" y="0"/>
                  </a:moveTo>
                  <a:cubicBezTo>
                    <a:pt x="259" y="0"/>
                    <a:pt x="0" y="244"/>
                    <a:pt x="0" y="564"/>
                  </a:cubicBezTo>
                  <a:cubicBezTo>
                    <a:pt x="0" y="884"/>
                    <a:pt x="259"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14" name="Google Shape;1214;p46"/>
            <p:cNvSpPr/>
            <p:nvPr/>
          </p:nvSpPr>
          <p:spPr>
            <a:xfrm>
              <a:off x="519697" y="922561"/>
              <a:ext cx="26664" cy="26640"/>
            </a:xfrm>
            <a:custGeom>
              <a:avLst/>
              <a:gdLst/>
              <a:ahLst/>
              <a:cxnLst/>
              <a:rect l="l" t="t" r="r" b="b"/>
              <a:pathLst>
                <a:path w="1144" h="1143" extrusionOk="0">
                  <a:moveTo>
                    <a:pt x="565" y="0"/>
                  </a:moveTo>
                  <a:cubicBezTo>
                    <a:pt x="245" y="0"/>
                    <a:pt x="1" y="259"/>
                    <a:pt x="1" y="564"/>
                  </a:cubicBezTo>
                  <a:cubicBezTo>
                    <a:pt x="1" y="884"/>
                    <a:pt x="260" y="1143"/>
                    <a:pt x="565" y="1143"/>
                  </a:cubicBezTo>
                  <a:cubicBezTo>
                    <a:pt x="884" y="1143"/>
                    <a:pt x="1144" y="868"/>
                    <a:pt x="1144" y="564"/>
                  </a:cubicBezTo>
                  <a:cubicBezTo>
                    <a:pt x="1144" y="259"/>
                    <a:pt x="884" y="15"/>
                    <a:pt x="565" y="0"/>
                  </a:cubicBezTo>
                  <a:close/>
                </a:path>
              </a:pathLst>
            </a:custGeom>
            <a:solidFill>
              <a:schemeClr val="l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15" name="Google Shape;1215;p46"/>
            <p:cNvSpPr/>
            <p:nvPr/>
          </p:nvSpPr>
          <p:spPr>
            <a:xfrm>
              <a:off x="658913" y="922561"/>
              <a:ext cx="26640" cy="26640"/>
            </a:xfrm>
            <a:custGeom>
              <a:avLst/>
              <a:gdLst/>
              <a:ahLst/>
              <a:cxnLst/>
              <a:rect l="l" t="t" r="r" b="b"/>
              <a:pathLst>
                <a:path w="1143" h="1143" extrusionOk="0">
                  <a:moveTo>
                    <a:pt x="579" y="0"/>
                  </a:moveTo>
                  <a:cubicBezTo>
                    <a:pt x="244" y="0"/>
                    <a:pt x="0" y="259"/>
                    <a:pt x="0" y="564"/>
                  </a:cubicBezTo>
                  <a:cubicBezTo>
                    <a:pt x="0" y="884"/>
                    <a:pt x="275" y="1143"/>
                    <a:pt x="579" y="1143"/>
                  </a:cubicBezTo>
                  <a:cubicBezTo>
                    <a:pt x="899" y="1143"/>
                    <a:pt x="1143" y="868"/>
                    <a:pt x="1143" y="564"/>
                  </a:cubicBezTo>
                  <a:cubicBezTo>
                    <a:pt x="1143" y="259"/>
                    <a:pt x="899" y="15"/>
                    <a:pt x="579"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16" name="Google Shape;1216;p46"/>
            <p:cNvSpPr/>
            <p:nvPr/>
          </p:nvSpPr>
          <p:spPr>
            <a:xfrm>
              <a:off x="798478" y="922561"/>
              <a:ext cx="26640" cy="26640"/>
            </a:xfrm>
            <a:custGeom>
              <a:avLst/>
              <a:gdLst/>
              <a:ahLst/>
              <a:cxnLst/>
              <a:rect l="l" t="t" r="r" b="b"/>
              <a:pathLst>
                <a:path w="1143" h="1143" extrusionOk="0">
                  <a:moveTo>
                    <a:pt x="564" y="0"/>
                  </a:moveTo>
                  <a:cubicBezTo>
                    <a:pt x="244" y="0"/>
                    <a:pt x="0" y="244"/>
                    <a:pt x="0" y="564"/>
                  </a:cubicBezTo>
                  <a:cubicBezTo>
                    <a:pt x="0" y="884"/>
                    <a:pt x="244"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17" name="Google Shape;1217;p46"/>
            <p:cNvSpPr/>
            <p:nvPr/>
          </p:nvSpPr>
          <p:spPr>
            <a:xfrm>
              <a:off x="937670" y="922561"/>
              <a:ext cx="26664" cy="26640"/>
            </a:xfrm>
            <a:custGeom>
              <a:avLst/>
              <a:gdLst/>
              <a:ahLst/>
              <a:cxnLst/>
              <a:rect l="l" t="t" r="r" b="b"/>
              <a:pathLst>
                <a:path w="1144" h="1143" extrusionOk="0">
                  <a:moveTo>
                    <a:pt x="579" y="0"/>
                  </a:moveTo>
                  <a:cubicBezTo>
                    <a:pt x="260" y="0"/>
                    <a:pt x="1" y="244"/>
                    <a:pt x="1" y="564"/>
                  </a:cubicBezTo>
                  <a:cubicBezTo>
                    <a:pt x="1" y="884"/>
                    <a:pt x="260" y="1143"/>
                    <a:pt x="579" y="1143"/>
                  </a:cubicBezTo>
                  <a:cubicBezTo>
                    <a:pt x="884" y="1143"/>
                    <a:pt x="1143" y="884"/>
                    <a:pt x="1143" y="564"/>
                  </a:cubicBezTo>
                  <a:cubicBezTo>
                    <a:pt x="1143" y="244"/>
                    <a:pt x="884" y="0"/>
                    <a:pt x="579" y="0"/>
                  </a:cubicBezTo>
                  <a:close/>
                </a:path>
              </a:pathLst>
            </a:custGeom>
            <a:solidFill>
              <a:schemeClr val="lt2"/>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18" name="Google Shape;1218;p46"/>
            <p:cNvSpPr/>
            <p:nvPr/>
          </p:nvSpPr>
          <p:spPr>
            <a:xfrm>
              <a:off x="1077236" y="922561"/>
              <a:ext cx="26640" cy="26640"/>
            </a:xfrm>
            <a:custGeom>
              <a:avLst/>
              <a:gdLst/>
              <a:ahLst/>
              <a:cxnLst/>
              <a:rect l="l" t="t" r="r" b="b"/>
              <a:pathLst>
                <a:path w="1143" h="1143" extrusionOk="0">
                  <a:moveTo>
                    <a:pt x="564" y="0"/>
                  </a:moveTo>
                  <a:cubicBezTo>
                    <a:pt x="244" y="0"/>
                    <a:pt x="0" y="259"/>
                    <a:pt x="0" y="564"/>
                  </a:cubicBezTo>
                  <a:cubicBezTo>
                    <a:pt x="0" y="884"/>
                    <a:pt x="259" y="1143"/>
                    <a:pt x="564" y="1143"/>
                  </a:cubicBezTo>
                  <a:cubicBezTo>
                    <a:pt x="884" y="1143"/>
                    <a:pt x="1143" y="868"/>
                    <a:pt x="1143" y="564"/>
                  </a:cubicBezTo>
                  <a:cubicBezTo>
                    <a:pt x="1143" y="259"/>
                    <a:pt x="869" y="15"/>
                    <a:pt x="564"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19" name="Google Shape;1219;p46"/>
            <p:cNvSpPr/>
            <p:nvPr/>
          </p:nvSpPr>
          <p:spPr>
            <a:xfrm>
              <a:off x="1216428" y="922561"/>
              <a:ext cx="26664" cy="26640"/>
            </a:xfrm>
            <a:custGeom>
              <a:avLst/>
              <a:gdLst/>
              <a:ahLst/>
              <a:cxnLst/>
              <a:rect l="l" t="t" r="r" b="b"/>
              <a:pathLst>
                <a:path w="1144" h="1143" extrusionOk="0">
                  <a:moveTo>
                    <a:pt x="564" y="0"/>
                  </a:moveTo>
                  <a:cubicBezTo>
                    <a:pt x="260" y="0"/>
                    <a:pt x="1" y="244"/>
                    <a:pt x="1" y="564"/>
                  </a:cubicBezTo>
                  <a:cubicBezTo>
                    <a:pt x="1" y="884"/>
                    <a:pt x="260" y="1143"/>
                    <a:pt x="564" y="1143"/>
                  </a:cubicBezTo>
                  <a:cubicBezTo>
                    <a:pt x="884" y="1143"/>
                    <a:pt x="1143" y="884"/>
                    <a:pt x="1143" y="564"/>
                  </a:cubicBezTo>
                  <a:cubicBezTo>
                    <a:pt x="1143" y="244"/>
                    <a:pt x="884" y="0"/>
                    <a:pt x="564" y="0"/>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20" name="Google Shape;1220;p46"/>
            <p:cNvSpPr/>
            <p:nvPr/>
          </p:nvSpPr>
          <p:spPr>
            <a:xfrm>
              <a:off x="380155" y="1077020"/>
              <a:ext cx="26640" cy="26664"/>
            </a:xfrm>
            <a:custGeom>
              <a:avLst/>
              <a:gdLst/>
              <a:ahLst/>
              <a:cxnLst/>
              <a:rect l="l" t="t" r="r" b="b"/>
              <a:pathLst>
                <a:path w="1143" h="1144" extrusionOk="0">
                  <a:moveTo>
                    <a:pt x="579" y="1"/>
                  </a:moveTo>
                  <a:cubicBezTo>
                    <a:pt x="244" y="1"/>
                    <a:pt x="0" y="260"/>
                    <a:pt x="0" y="564"/>
                  </a:cubicBezTo>
                  <a:cubicBezTo>
                    <a:pt x="0" y="884"/>
                    <a:pt x="27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21" name="Google Shape;1221;p46"/>
            <p:cNvSpPr/>
            <p:nvPr/>
          </p:nvSpPr>
          <p:spPr>
            <a:xfrm>
              <a:off x="519697" y="1077020"/>
              <a:ext cx="26664" cy="26664"/>
            </a:xfrm>
            <a:custGeom>
              <a:avLst/>
              <a:gdLst/>
              <a:ahLst/>
              <a:cxnLst/>
              <a:rect l="l" t="t" r="r" b="b"/>
              <a:pathLst>
                <a:path w="1144" h="1144" extrusionOk="0">
                  <a:moveTo>
                    <a:pt x="565" y="1"/>
                  </a:moveTo>
                  <a:cubicBezTo>
                    <a:pt x="245" y="1"/>
                    <a:pt x="1" y="260"/>
                    <a:pt x="1" y="564"/>
                  </a:cubicBezTo>
                  <a:cubicBezTo>
                    <a:pt x="1" y="884"/>
                    <a:pt x="260" y="1143"/>
                    <a:pt x="565" y="1143"/>
                  </a:cubicBezTo>
                  <a:cubicBezTo>
                    <a:pt x="884" y="1143"/>
                    <a:pt x="1144" y="869"/>
                    <a:pt x="1144" y="564"/>
                  </a:cubicBezTo>
                  <a:cubicBezTo>
                    <a:pt x="1144" y="244"/>
                    <a:pt x="884" y="1"/>
                    <a:pt x="565"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22" name="Google Shape;1222;p46"/>
            <p:cNvSpPr/>
            <p:nvPr/>
          </p:nvSpPr>
          <p:spPr>
            <a:xfrm>
              <a:off x="658913" y="1077020"/>
              <a:ext cx="26640" cy="26664"/>
            </a:xfrm>
            <a:custGeom>
              <a:avLst/>
              <a:gdLst/>
              <a:ahLst/>
              <a:cxnLst/>
              <a:rect l="l" t="t" r="r" b="b"/>
              <a:pathLst>
                <a:path w="1143" h="1144" extrusionOk="0">
                  <a:moveTo>
                    <a:pt x="579" y="1"/>
                  </a:moveTo>
                  <a:cubicBezTo>
                    <a:pt x="244" y="1"/>
                    <a:pt x="0" y="260"/>
                    <a:pt x="0" y="564"/>
                  </a:cubicBezTo>
                  <a:cubicBezTo>
                    <a:pt x="0" y="884"/>
                    <a:pt x="275"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23" name="Google Shape;1223;p46"/>
            <p:cNvSpPr/>
            <p:nvPr/>
          </p:nvSpPr>
          <p:spPr>
            <a:xfrm>
              <a:off x="798478"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8" y="1"/>
                    <a:pt x="564"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24" name="Google Shape;1224;p46"/>
            <p:cNvSpPr/>
            <p:nvPr/>
          </p:nvSpPr>
          <p:spPr>
            <a:xfrm>
              <a:off x="937670" y="1077020"/>
              <a:ext cx="26664" cy="26664"/>
            </a:xfrm>
            <a:custGeom>
              <a:avLst/>
              <a:gdLst/>
              <a:ahLst/>
              <a:cxnLst/>
              <a:rect l="l" t="t" r="r" b="b"/>
              <a:pathLst>
                <a:path w="1144" h="1144" extrusionOk="0">
                  <a:moveTo>
                    <a:pt x="579" y="1"/>
                  </a:moveTo>
                  <a:cubicBezTo>
                    <a:pt x="244" y="1"/>
                    <a:pt x="1" y="260"/>
                    <a:pt x="1" y="564"/>
                  </a:cubicBezTo>
                  <a:cubicBezTo>
                    <a:pt x="1" y="884"/>
                    <a:pt x="244" y="1143"/>
                    <a:pt x="579" y="1143"/>
                  </a:cubicBezTo>
                  <a:cubicBezTo>
                    <a:pt x="899" y="1143"/>
                    <a:pt x="1143" y="869"/>
                    <a:pt x="1143" y="564"/>
                  </a:cubicBezTo>
                  <a:cubicBezTo>
                    <a:pt x="1143" y="244"/>
                    <a:pt x="899" y="1"/>
                    <a:pt x="579"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25" name="Google Shape;1225;p46"/>
            <p:cNvSpPr/>
            <p:nvPr/>
          </p:nvSpPr>
          <p:spPr>
            <a:xfrm>
              <a:off x="1077236" y="1077020"/>
              <a:ext cx="26640" cy="26664"/>
            </a:xfrm>
            <a:custGeom>
              <a:avLst/>
              <a:gdLst/>
              <a:ahLst/>
              <a:cxnLst/>
              <a:rect l="l" t="t" r="r" b="b"/>
              <a:pathLst>
                <a:path w="1143" h="1144" extrusionOk="0">
                  <a:moveTo>
                    <a:pt x="564" y="1"/>
                  </a:moveTo>
                  <a:cubicBezTo>
                    <a:pt x="244" y="1"/>
                    <a:pt x="0" y="260"/>
                    <a:pt x="0" y="564"/>
                  </a:cubicBezTo>
                  <a:cubicBezTo>
                    <a:pt x="0" y="884"/>
                    <a:pt x="259" y="1143"/>
                    <a:pt x="564" y="1143"/>
                  </a:cubicBezTo>
                  <a:cubicBezTo>
                    <a:pt x="884" y="1143"/>
                    <a:pt x="1143" y="869"/>
                    <a:pt x="1143" y="564"/>
                  </a:cubicBezTo>
                  <a:cubicBezTo>
                    <a:pt x="1143" y="244"/>
                    <a:pt x="869" y="1"/>
                    <a:pt x="564"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26" name="Google Shape;1226;p46"/>
            <p:cNvSpPr/>
            <p:nvPr/>
          </p:nvSpPr>
          <p:spPr>
            <a:xfrm>
              <a:off x="1216428" y="1077020"/>
              <a:ext cx="26664" cy="26664"/>
            </a:xfrm>
            <a:custGeom>
              <a:avLst/>
              <a:gdLst/>
              <a:ahLst/>
              <a:cxnLst/>
              <a:rect l="l" t="t" r="r" b="b"/>
              <a:pathLst>
                <a:path w="1144" h="1144" extrusionOk="0">
                  <a:moveTo>
                    <a:pt x="580" y="1"/>
                  </a:moveTo>
                  <a:cubicBezTo>
                    <a:pt x="245" y="1"/>
                    <a:pt x="1" y="260"/>
                    <a:pt x="1" y="564"/>
                  </a:cubicBezTo>
                  <a:cubicBezTo>
                    <a:pt x="1" y="884"/>
                    <a:pt x="275" y="1143"/>
                    <a:pt x="580" y="1143"/>
                  </a:cubicBezTo>
                  <a:cubicBezTo>
                    <a:pt x="900" y="1143"/>
                    <a:pt x="1143" y="869"/>
                    <a:pt x="1143" y="564"/>
                  </a:cubicBezTo>
                  <a:cubicBezTo>
                    <a:pt x="1143" y="244"/>
                    <a:pt x="884" y="1"/>
                    <a:pt x="580"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27" name="Google Shape;1227;p46"/>
            <p:cNvSpPr/>
            <p:nvPr/>
          </p:nvSpPr>
          <p:spPr>
            <a:xfrm>
              <a:off x="380155" y="1230779"/>
              <a:ext cx="26640" cy="26664"/>
            </a:xfrm>
            <a:custGeom>
              <a:avLst/>
              <a:gdLst/>
              <a:ahLst/>
              <a:cxnLst/>
              <a:rect l="l" t="t" r="r" b="b"/>
              <a:pathLst>
                <a:path w="1143" h="1144" extrusionOk="0">
                  <a:moveTo>
                    <a:pt x="579" y="1"/>
                  </a:moveTo>
                  <a:cubicBezTo>
                    <a:pt x="259" y="1"/>
                    <a:pt x="0" y="260"/>
                    <a:pt x="0" y="580"/>
                  </a:cubicBezTo>
                  <a:cubicBezTo>
                    <a:pt x="0" y="884"/>
                    <a:pt x="259"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28" name="Google Shape;1228;p46"/>
            <p:cNvSpPr/>
            <p:nvPr/>
          </p:nvSpPr>
          <p:spPr>
            <a:xfrm>
              <a:off x="519697" y="1230779"/>
              <a:ext cx="26664" cy="26664"/>
            </a:xfrm>
            <a:custGeom>
              <a:avLst/>
              <a:gdLst/>
              <a:ahLst/>
              <a:cxnLst/>
              <a:rect l="l" t="t" r="r" b="b"/>
              <a:pathLst>
                <a:path w="1144" h="1144" extrusionOk="0">
                  <a:moveTo>
                    <a:pt x="565" y="1"/>
                  </a:moveTo>
                  <a:cubicBezTo>
                    <a:pt x="245" y="1"/>
                    <a:pt x="1" y="260"/>
                    <a:pt x="1" y="580"/>
                  </a:cubicBezTo>
                  <a:cubicBezTo>
                    <a:pt x="1" y="900"/>
                    <a:pt x="260" y="1143"/>
                    <a:pt x="565" y="1143"/>
                  </a:cubicBezTo>
                  <a:cubicBezTo>
                    <a:pt x="884" y="1143"/>
                    <a:pt x="1144" y="884"/>
                    <a:pt x="1144" y="580"/>
                  </a:cubicBezTo>
                  <a:cubicBezTo>
                    <a:pt x="1144" y="275"/>
                    <a:pt x="884" y="1"/>
                    <a:pt x="565"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29" name="Google Shape;1229;p46"/>
            <p:cNvSpPr/>
            <p:nvPr/>
          </p:nvSpPr>
          <p:spPr>
            <a:xfrm>
              <a:off x="658913" y="1230779"/>
              <a:ext cx="26640" cy="26664"/>
            </a:xfrm>
            <a:custGeom>
              <a:avLst/>
              <a:gdLst/>
              <a:ahLst/>
              <a:cxnLst/>
              <a:rect l="l" t="t" r="r" b="b"/>
              <a:pathLst>
                <a:path w="1143" h="1144" extrusionOk="0">
                  <a:moveTo>
                    <a:pt x="579" y="1"/>
                  </a:moveTo>
                  <a:cubicBezTo>
                    <a:pt x="244" y="1"/>
                    <a:pt x="0" y="260"/>
                    <a:pt x="0" y="580"/>
                  </a:cubicBezTo>
                  <a:cubicBezTo>
                    <a:pt x="0" y="900"/>
                    <a:pt x="275" y="1143"/>
                    <a:pt x="579" y="1143"/>
                  </a:cubicBezTo>
                  <a:cubicBezTo>
                    <a:pt x="899" y="1143"/>
                    <a:pt x="1143" y="884"/>
                    <a:pt x="1143" y="580"/>
                  </a:cubicBezTo>
                  <a:cubicBezTo>
                    <a:pt x="1143" y="275"/>
                    <a:pt x="899" y="1"/>
                    <a:pt x="579"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30" name="Google Shape;1230;p46"/>
            <p:cNvSpPr/>
            <p:nvPr/>
          </p:nvSpPr>
          <p:spPr>
            <a:xfrm>
              <a:off x="798478" y="1230779"/>
              <a:ext cx="26640" cy="26664"/>
            </a:xfrm>
            <a:custGeom>
              <a:avLst/>
              <a:gdLst/>
              <a:ahLst/>
              <a:cxnLst/>
              <a:rect l="l" t="t" r="r" b="b"/>
              <a:pathLst>
                <a:path w="1143" h="1144" extrusionOk="0">
                  <a:moveTo>
                    <a:pt x="564" y="1"/>
                  </a:moveTo>
                  <a:cubicBezTo>
                    <a:pt x="244" y="1"/>
                    <a:pt x="0" y="260"/>
                    <a:pt x="0" y="580"/>
                  </a:cubicBezTo>
                  <a:cubicBezTo>
                    <a:pt x="0" y="884"/>
                    <a:pt x="244"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31" name="Google Shape;1231;p46"/>
            <p:cNvSpPr/>
            <p:nvPr/>
          </p:nvSpPr>
          <p:spPr>
            <a:xfrm>
              <a:off x="937670" y="1230779"/>
              <a:ext cx="26664" cy="26664"/>
            </a:xfrm>
            <a:custGeom>
              <a:avLst/>
              <a:gdLst/>
              <a:ahLst/>
              <a:cxnLst/>
              <a:rect l="l" t="t" r="r" b="b"/>
              <a:pathLst>
                <a:path w="1144" h="1144" extrusionOk="0">
                  <a:moveTo>
                    <a:pt x="579" y="1"/>
                  </a:moveTo>
                  <a:cubicBezTo>
                    <a:pt x="260" y="1"/>
                    <a:pt x="1" y="260"/>
                    <a:pt x="1" y="580"/>
                  </a:cubicBezTo>
                  <a:cubicBezTo>
                    <a:pt x="1" y="884"/>
                    <a:pt x="260" y="1143"/>
                    <a:pt x="579" y="1143"/>
                  </a:cubicBezTo>
                  <a:cubicBezTo>
                    <a:pt x="884" y="1143"/>
                    <a:pt x="1143" y="884"/>
                    <a:pt x="1143" y="580"/>
                  </a:cubicBezTo>
                  <a:cubicBezTo>
                    <a:pt x="1143" y="260"/>
                    <a:pt x="884" y="1"/>
                    <a:pt x="579"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32" name="Google Shape;1232;p46"/>
            <p:cNvSpPr/>
            <p:nvPr/>
          </p:nvSpPr>
          <p:spPr>
            <a:xfrm>
              <a:off x="1077236" y="1230779"/>
              <a:ext cx="26640" cy="26664"/>
            </a:xfrm>
            <a:custGeom>
              <a:avLst/>
              <a:gdLst/>
              <a:ahLst/>
              <a:cxnLst/>
              <a:rect l="l" t="t" r="r" b="b"/>
              <a:pathLst>
                <a:path w="1143" h="1144" extrusionOk="0">
                  <a:moveTo>
                    <a:pt x="564" y="1"/>
                  </a:moveTo>
                  <a:cubicBezTo>
                    <a:pt x="244" y="1"/>
                    <a:pt x="0" y="260"/>
                    <a:pt x="0" y="580"/>
                  </a:cubicBezTo>
                  <a:cubicBezTo>
                    <a:pt x="0" y="900"/>
                    <a:pt x="259" y="1143"/>
                    <a:pt x="564" y="1143"/>
                  </a:cubicBezTo>
                  <a:cubicBezTo>
                    <a:pt x="884" y="1143"/>
                    <a:pt x="1143" y="884"/>
                    <a:pt x="1143" y="580"/>
                  </a:cubicBezTo>
                  <a:cubicBezTo>
                    <a:pt x="1143" y="275"/>
                    <a:pt x="869" y="1"/>
                    <a:pt x="564"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233" name="Google Shape;1233;p46"/>
            <p:cNvSpPr/>
            <p:nvPr/>
          </p:nvSpPr>
          <p:spPr>
            <a:xfrm>
              <a:off x="1216428" y="1230779"/>
              <a:ext cx="26664" cy="26664"/>
            </a:xfrm>
            <a:custGeom>
              <a:avLst/>
              <a:gdLst/>
              <a:ahLst/>
              <a:cxnLst/>
              <a:rect l="l" t="t" r="r" b="b"/>
              <a:pathLst>
                <a:path w="1144" h="1144" extrusionOk="0">
                  <a:moveTo>
                    <a:pt x="564" y="1"/>
                  </a:moveTo>
                  <a:cubicBezTo>
                    <a:pt x="260" y="1"/>
                    <a:pt x="1" y="260"/>
                    <a:pt x="1" y="580"/>
                  </a:cubicBezTo>
                  <a:cubicBezTo>
                    <a:pt x="1" y="884"/>
                    <a:pt x="260" y="1143"/>
                    <a:pt x="564" y="1143"/>
                  </a:cubicBezTo>
                  <a:cubicBezTo>
                    <a:pt x="884" y="1143"/>
                    <a:pt x="1143" y="884"/>
                    <a:pt x="1143" y="580"/>
                  </a:cubicBezTo>
                  <a:cubicBezTo>
                    <a:pt x="1143" y="260"/>
                    <a:pt x="884" y="1"/>
                    <a:pt x="564" y="1"/>
                  </a:cubicBezTo>
                  <a:close/>
                </a:path>
              </a:pathLst>
            </a:custGeom>
            <a:solidFill>
              <a:schemeClr val="dk1"/>
            </a:solidFill>
            <a:ln>
              <a:noFill/>
            </a:ln>
          </p:spPr>
          <p:txBody>
            <a:bodyPr spcFirstLastPara="1" wrap="square" lIns="121900" tIns="121900" rIns="121900" bIns="121900" anchor="ctr" anchorCtr="0">
              <a:no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sz="2400" b="0" i="0" u="none" strike="noStrike" kern="1200" cap="none" spc="0" normalizeH="0" baseline="0" noProof="0">
                <a:ln>
                  <a:noFill/>
                </a:ln>
                <a:solidFill>
                  <a:prstClr val="black"/>
                </a:solidFill>
                <a:effectLst/>
                <a:uLnTx/>
                <a:uFillTx/>
                <a:latin typeface="Calibri" panose="020F0502020204030204"/>
                <a:ea typeface="+mn-ea"/>
                <a:cs typeface="+mn-cs"/>
              </a:endParaRPr>
            </a:p>
          </p:txBody>
        </p:sp>
      </p:grpSp>
      <p:sp>
        <p:nvSpPr>
          <p:cNvPr id="4" name="Subtitle 3"/>
          <p:cNvSpPr>
            <a:spLocks noGrp="1"/>
          </p:cNvSpPr>
          <p:nvPr>
            <p:ph type="subTitle" idx="1"/>
          </p:nvPr>
        </p:nvSpPr>
        <p:spPr>
          <a:xfrm>
            <a:off x="419465" y="1213021"/>
            <a:ext cx="10890517" cy="4348139"/>
          </a:xfrm>
        </p:spPr>
        <p:txBody>
          <a:bodyPr/>
          <a:lstStyle/>
          <a:p>
            <a:pPr algn="justLow"/>
            <a:r>
              <a:rPr lang="en-GB" sz="2400" dirty="0"/>
              <a:t>The government is integrating circular economy principles into national plans, like Egypt Vision </a:t>
            </a:r>
            <a:r>
              <a:rPr lang="en-GB" sz="2400" dirty="0" smtClean="0"/>
              <a:t>2030.</a:t>
            </a:r>
            <a:endParaRPr lang="en-GB" sz="2400" dirty="0"/>
          </a:p>
          <a:p>
            <a:pPr algn="justLow"/>
            <a:r>
              <a:rPr lang="en-GB" sz="2400" dirty="0"/>
              <a:t>The government established the Textile Industries Council in 2022. </a:t>
            </a:r>
          </a:p>
          <a:p>
            <a:pPr algn="justLow"/>
            <a:r>
              <a:rPr lang="en-GB" sz="2400" dirty="0" smtClean="0"/>
              <a:t>Egypt </a:t>
            </a:r>
            <a:r>
              <a:rPr lang="en-GB" sz="2400" dirty="0"/>
              <a:t>partners with the EU, United Nations Industrial Development Organization (UNIDO), access technical support and funding for sustainable industry initiatives</a:t>
            </a:r>
            <a:r>
              <a:rPr lang="en-GB" sz="2400" dirty="0" smtClean="0"/>
              <a:t>.</a:t>
            </a:r>
            <a:endParaRPr lang="en-GB" sz="2400" dirty="0"/>
          </a:p>
          <a:p>
            <a:pPr marL="0" indent="0" algn="justLow">
              <a:buNone/>
            </a:pPr>
            <a:endParaRPr lang="en-GB" sz="2400" dirty="0"/>
          </a:p>
          <a:p>
            <a:pPr marL="0" indent="0" algn="just">
              <a:buNone/>
            </a:pPr>
            <a:r>
              <a:rPr lang="en-GB" sz="2400" dirty="0"/>
              <a:t/>
            </a:r>
            <a:br>
              <a:rPr lang="en-GB" sz="2400" dirty="0"/>
            </a:br>
            <a:endParaRPr lang="en-GB" sz="2400" b="1" dirty="0"/>
          </a:p>
        </p:txBody>
      </p:sp>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945731" y="3187983"/>
            <a:ext cx="10130685" cy="3242400"/>
          </a:xfrm>
          <a:prstGeom prst="rect">
            <a:avLst/>
          </a:prstGeom>
        </p:spPr>
      </p:pic>
    </p:spTree>
    <p:extLst>
      <p:ext uri="{BB962C8B-B14F-4D97-AF65-F5344CB8AC3E}">
        <p14:creationId xmlns:p14="http://schemas.microsoft.com/office/powerpoint/2010/main" val="100691414"/>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706342" y="320420"/>
            <a:ext cx="4946724" cy="763600"/>
          </a:xfrm>
        </p:spPr>
        <p:txBody>
          <a:bodyPr/>
          <a:lstStyle/>
          <a:p>
            <a:r>
              <a:rPr lang="en-GB" b="1" dirty="0" smtClean="0">
                <a:solidFill>
                  <a:schemeClr val="accent2"/>
                </a:solidFill>
              </a:rPr>
              <a:t>List of References </a:t>
            </a:r>
            <a:endParaRPr lang="en-GB" b="1" dirty="0">
              <a:solidFill>
                <a:schemeClr val="accent2"/>
              </a:solidFill>
            </a:endParaRPr>
          </a:p>
        </p:txBody>
      </p:sp>
      <p:sp>
        <p:nvSpPr>
          <p:cNvPr id="3" name="Subtitle 2"/>
          <p:cNvSpPr>
            <a:spLocks noGrp="1"/>
          </p:cNvSpPr>
          <p:nvPr>
            <p:ph type="subTitle" idx="1"/>
          </p:nvPr>
        </p:nvSpPr>
        <p:spPr>
          <a:xfrm>
            <a:off x="473393" y="1219486"/>
            <a:ext cx="11412623" cy="2341600"/>
          </a:xfrm>
        </p:spPr>
        <p:txBody>
          <a:bodyPr/>
          <a:lstStyle/>
          <a:p>
            <a:pPr algn="justLow"/>
            <a:r>
              <a:rPr lang="en-GB" sz="2000" dirty="0" err="1"/>
              <a:t>Abdelsalam</a:t>
            </a:r>
            <a:r>
              <a:rPr lang="en-GB" sz="2000" dirty="0"/>
              <a:t>, R. A., Mohamed, M., </a:t>
            </a:r>
            <a:r>
              <a:rPr lang="en-GB" sz="2000" dirty="0" err="1"/>
              <a:t>Farag</a:t>
            </a:r>
            <a:r>
              <a:rPr lang="en-GB" sz="2000" dirty="0"/>
              <a:t>, H. E., &amp; El-</a:t>
            </a:r>
            <a:r>
              <a:rPr lang="en-GB" sz="2000" dirty="0" err="1"/>
              <a:t>Saadany</a:t>
            </a:r>
            <a:r>
              <a:rPr lang="en-GB" sz="2000" dirty="0"/>
              <a:t>, E. F. (2024). Green hydrogen production plants: A techno-economic review. Energy Conversion and Management, 319, 118907.</a:t>
            </a:r>
            <a:endParaRPr lang="en-GB" sz="2000" dirty="0" smtClean="0"/>
          </a:p>
          <a:p>
            <a:pPr algn="justLow"/>
            <a:r>
              <a:rPr lang="en-GB" sz="2000" dirty="0" smtClean="0"/>
              <a:t>Al‑</a:t>
            </a:r>
            <a:r>
              <a:rPr lang="en-GB" sz="2000" dirty="0" err="1" smtClean="0"/>
              <a:t>Okaily</a:t>
            </a:r>
            <a:r>
              <a:rPr lang="en-GB" sz="2000" dirty="0"/>
              <a:t>, M., </a:t>
            </a:r>
            <a:r>
              <a:rPr lang="en-GB" sz="2000" dirty="0" err="1"/>
              <a:t>Younis</a:t>
            </a:r>
            <a:r>
              <a:rPr lang="en-GB" sz="2000" dirty="0"/>
              <a:t>, H., &amp; Al‑</a:t>
            </a:r>
            <a:r>
              <a:rPr lang="en-GB" sz="2000" dirty="0" err="1"/>
              <a:t>Okaily</a:t>
            </a:r>
            <a:r>
              <a:rPr lang="en-GB" sz="2000" dirty="0"/>
              <a:t>, A. (2024). </a:t>
            </a:r>
            <a:r>
              <a:rPr lang="en-GB" sz="2000" i="1" dirty="0"/>
              <a:t>The impact of management practices and Industry 4.0 technologies on supply chain sustainability: A systematic review</a:t>
            </a:r>
            <a:r>
              <a:rPr lang="en-GB" sz="2000" dirty="0"/>
              <a:t>. </a:t>
            </a:r>
            <a:r>
              <a:rPr lang="en-GB" sz="2000" dirty="0" err="1"/>
              <a:t>Heliyon</a:t>
            </a:r>
            <a:r>
              <a:rPr lang="en-GB" sz="2000" dirty="0"/>
              <a:t>, 10(17). </a:t>
            </a:r>
            <a:endParaRPr lang="en-GB" sz="2000" dirty="0" smtClean="0"/>
          </a:p>
          <a:p>
            <a:pPr algn="justLow"/>
            <a:r>
              <a:rPr lang="en-GB" sz="2000" dirty="0"/>
              <a:t>Beckford, T., Jackson-Johns, G., </a:t>
            </a:r>
            <a:r>
              <a:rPr lang="en-GB" sz="2000" dirty="0" err="1"/>
              <a:t>Daoud</a:t>
            </a:r>
            <a:r>
              <a:rPr lang="en-GB" sz="2000" dirty="0"/>
              <a:t>, A., Finn, G., &amp; Dowden, T. (2023). The Role of Hydrogen and Batteries in Delivering Net Zero in the UK by 2050</a:t>
            </a:r>
            <a:r>
              <a:rPr lang="en-GB" sz="2000" dirty="0" smtClean="0"/>
              <a:t>.</a:t>
            </a:r>
          </a:p>
          <a:p>
            <a:pPr algn="justLow"/>
            <a:r>
              <a:rPr lang="en-GB" sz="2000" dirty="0"/>
              <a:t>Bhandari, R., &amp; </a:t>
            </a:r>
            <a:r>
              <a:rPr lang="en-GB" sz="2000" dirty="0" err="1"/>
              <a:t>Adhikari</a:t>
            </a:r>
            <a:r>
              <a:rPr lang="en-GB" sz="2000" dirty="0"/>
              <a:t>, N. (2024). A comprehensive review on the role of hydrogen in renewable energy systems. International Journal of Hydrogen Energy, 82, 923-951.</a:t>
            </a:r>
          </a:p>
          <a:p>
            <a:pPr algn="justLow"/>
            <a:r>
              <a:rPr lang="en-GB" sz="2000" dirty="0"/>
              <a:t>Bianco, G., </a:t>
            </a:r>
            <a:r>
              <a:rPr lang="en-GB" sz="2000" dirty="0" err="1"/>
              <a:t>Bonvini</a:t>
            </a:r>
            <a:r>
              <a:rPr lang="en-GB" sz="2000" dirty="0"/>
              <a:t>, B., </a:t>
            </a:r>
            <a:r>
              <a:rPr lang="en-GB" sz="2000" dirty="0" err="1"/>
              <a:t>Bracco</a:t>
            </a:r>
            <a:r>
              <a:rPr lang="en-GB" sz="2000" dirty="0"/>
              <a:t>, S., </a:t>
            </a:r>
            <a:r>
              <a:rPr lang="en-GB" sz="2000" dirty="0" err="1"/>
              <a:t>Delfino</a:t>
            </a:r>
            <a:r>
              <a:rPr lang="en-GB" sz="2000" dirty="0"/>
              <a:t>, F., </a:t>
            </a:r>
            <a:r>
              <a:rPr lang="en-GB" sz="2000" dirty="0" err="1"/>
              <a:t>Laiolo</a:t>
            </a:r>
            <a:r>
              <a:rPr lang="en-GB" sz="2000" dirty="0"/>
              <a:t>, P., &amp; Piazza, G. (2021). Key performance indicators for an energy community based on sustainable technologies. Sustainability, 13(16), 8789.</a:t>
            </a:r>
          </a:p>
          <a:p>
            <a:pPr algn="justLow"/>
            <a:r>
              <a:rPr lang="en-GB" sz="2000" dirty="0" smtClean="0"/>
              <a:t>Burke</a:t>
            </a:r>
            <a:r>
              <a:rPr lang="en-GB" sz="2000" dirty="0"/>
              <a:t>, H., Zhang, A., &amp; Wang, J. X. (2023). Integrating product design and supply chain management for a circular economy. Production Planning &amp; Control, 34(11), 1097-1113.</a:t>
            </a:r>
          </a:p>
          <a:p>
            <a:pPr algn="justLow"/>
            <a:r>
              <a:rPr lang="en-GB" sz="2000" dirty="0" err="1" smtClean="0"/>
              <a:t>Calzolari</a:t>
            </a:r>
            <a:r>
              <a:rPr lang="en-GB" sz="2000" dirty="0"/>
              <a:t>, T., Genovese, A., &amp; </a:t>
            </a:r>
            <a:r>
              <a:rPr lang="en-GB" sz="2000" dirty="0" err="1"/>
              <a:t>Brint</a:t>
            </a:r>
            <a:r>
              <a:rPr lang="en-GB" sz="2000" dirty="0"/>
              <a:t>, A. (2022). Circular Economy indicators for supply chains: A systematic literature review. </a:t>
            </a:r>
            <a:r>
              <a:rPr lang="en-GB" sz="2000" i="1" dirty="0"/>
              <a:t>Environmental and Sustainability Indicators</a:t>
            </a:r>
            <a:r>
              <a:rPr lang="en-GB" sz="2000" dirty="0"/>
              <a:t>, </a:t>
            </a:r>
            <a:r>
              <a:rPr lang="en-GB" sz="2000" i="1" dirty="0"/>
              <a:t>13</a:t>
            </a:r>
            <a:r>
              <a:rPr lang="en-GB" sz="2000" dirty="0"/>
              <a:t>, 100160.</a:t>
            </a:r>
          </a:p>
          <a:p>
            <a:pPr algn="justLow"/>
            <a:r>
              <a:rPr lang="en-GB" sz="2000" dirty="0"/>
              <a:t>Carter, C. R., &amp; Rogers, D. S. (2008). A framework of sustainable supply chain management: moving toward new theory. </a:t>
            </a:r>
            <a:r>
              <a:rPr lang="en-GB" sz="2000" i="1" dirty="0"/>
              <a:t>International journal of physical distribution &amp; logistics management</a:t>
            </a:r>
            <a:r>
              <a:rPr lang="en-GB" sz="2000" dirty="0"/>
              <a:t>, </a:t>
            </a:r>
            <a:r>
              <a:rPr lang="en-GB" sz="2000" i="1" dirty="0"/>
              <a:t>38</a:t>
            </a:r>
            <a:r>
              <a:rPr lang="en-GB" sz="2000" dirty="0"/>
              <a:t>(5), 360-387</a:t>
            </a:r>
            <a:r>
              <a:rPr lang="en-GB" sz="2000" dirty="0" smtClean="0"/>
              <a:t>.</a:t>
            </a:r>
          </a:p>
          <a:p>
            <a:pPr algn="justLow"/>
            <a:r>
              <a:rPr lang="en-GB" sz="2000" dirty="0" err="1"/>
              <a:t>Damtoft</a:t>
            </a:r>
            <a:r>
              <a:rPr lang="en-GB" sz="2000" dirty="0"/>
              <a:t>, N. F., van </a:t>
            </a:r>
            <a:r>
              <a:rPr lang="en-GB" sz="2000" dirty="0" err="1"/>
              <a:t>Liempd</a:t>
            </a:r>
            <a:r>
              <a:rPr lang="en-GB" sz="2000" dirty="0"/>
              <a:t>, D., &amp; </a:t>
            </a:r>
            <a:r>
              <a:rPr lang="en-GB" sz="2000" dirty="0" err="1"/>
              <a:t>Lueg</a:t>
            </a:r>
            <a:r>
              <a:rPr lang="en-GB" sz="2000" dirty="0"/>
              <a:t>, R. (2025). Sustainability performance measurement–a framework for context-specific applications. </a:t>
            </a:r>
            <a:r>
              <a:rPr lang="en-GB" sz="2000" i="1" dirty="0"/>
              <a:t>Journal of Global Responsibility</a:t>
            </a:r>
            <a:r>
              <a:rPr lang="en-GB" sz="2000" dirty="0"/>
              <a:t>, </a:t>
            </a:r>
            <a:r>
              <a:rPr lang="en-GB" sz="2000" i="1" dirty="0"/>
              <a:t>16</a:t>
            </a:r>
            <a:r>
              <a:rPr lang="en-GB" sz="2000" dirty="0"/>
              <a:t>(1), 162-201.</a:t>
            </a:r>
          </a:p>
          <a:p>
            <a:pPr marL="0" indent="0" algn="justLow">
              <a:buNone/>
            </a:pPr>
            <a:endParaRPr lang="en-GB" sz="2000" dirty="0" smtClean="0"/>
          </a:p>
          <a:p>
            <a:pPr algn="justLow"/>
            <a:endParaRPr lang="en-GB" sz="2000" dirty="0" smtClean="0"/>
          </a:p>
        </p:txBody>
      </p:sp>
    </p:spTree>
    <p:extLst>
      <p:ext uri="{BB962C8B-B14F-4D97-AF65-F5344CB8AC3E}">
        <p14:creationId xmlns:p14="http://schemas.microsoft.com/office/powerpoint/2010/main" val="1212593881"/>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ubtitle 2"/>
          <p:cNvSpPr>
            <a:spLocks noGrp="1"/>
          </p:cNvSpPr>
          <p:nvPr>
            <p:ph type="subTitle" idx="1"/>
          </p:nvPr>
        </p:nvSpPr>
        <p:spPr>
          <a:xfrm>
            <a:off x="566534" y="1596004"/>
            <a:ext cx="11412623" cy="2341600"/>
          </a:xfrm>
        </p:spPr>
        <p:txBody>
          <a:bodyPr/>
          <a:lstStyle/>
          <a:p>
            <a:pPr algn="justLow"/>
            <a:r>
              <a:rPr lang="en-GB" sz="2000" dirty="0"/>
              <a:t>Hidalgo-</a:t>
            </a:r>
            <a:r>
              <a:rPr lang="en-GB" sz="2000" dirty="0" err="1"/>
              <a:t>Carvajal</a:t>
            </a:r>
            <a:r>
              <a:rPr lang="en-GB" sz="2000" dirty="0"/>
              <a:t>, D., </a:t>
            </a:r>
            <a:r>
              <a:rPr lang="en-GB" sz="2000" dirty="0" err="1"/>
              <a:t>Picanço</a:t>
            </a:r>
            <a:r>
              <a:rPr lang="en-GB" sz="2000" dirty="0"/>
              <a:t>-Rodrigues, V., </a:t>
            </a:r>
            <a:r>
              <a:rPr lang="en-GB" sz="2000" dirty="0" err="1"/>
              <a:t>Mejía</a:t>
            </a:r>
            <a:r>
              <a:rPr lang="en-GB" sz="2000" dirty="0"/>
              <a:t>-Argueta, C., &amp; Salinas-Navarro, D. E. (2023). A systems perspective on social indicators for circular supply chains. In </a:t>
            </a:r>
            <a:r>
              <a:rPr lang="en-GB" sz="2000" i="1" dirty="0"/>
              <a:t>The Social Dimensions of the Circular Economy</a:t>
            </a:r>
            <a:r>
              <a:rPr lang="en-GB" sz="2000" dirty="0"/>
              <a:t> (pp. 27-52). Cham: Springer International Publishing.</a:t>
            </a:r>
          </a:p>
          <a:p>
            <a:pPr algn="justLow"/>
            <a:r>
              <a:rPr lang="en-GB" sz="2000" dirty="0" err="1"/>
              <a:t>Kourougianni</a:t>
            </a:r>
            <a:r>
              <a:rPr lang="en-GB" sz="2000" dirty="0"/>
              <a:t>, F., </a:t>
            </a:r>
            <a:r>
              <a:rPr lang="en-GB" sz="2000" dirty="0" err="1"/>
              <a:t>Arsalis</a:t>
            </a:r>
            <a:r>
              <a:rPr lang="en-GB" sz="2000" dirty="0"/>
              <a:t>, A., </a:t>
            </a:r>
            <a:r>
              <a:rPr lang="en-GB" sz="2000" dirty="0" err="1"/>
              <a:t>Olympios</a:t>
            </a:r>
            <a:r>
              <a:rPr lang="en-GB" sz="2000" dirty="0"/>
              <a:t>, A. V., </a:t>
            </a:r>
            <a:r>
              <a:rPr lang="en-GB" sz="2000" dirty="0" err="1"/>
              <a:t>Yiasoumas</a:t>
            </a:r>
            <a:r>
              <a:rPr lang="en-GB" sz="2000" dirty="0"/>
              <a:t>, G., </a:t>
            </a:r>
            <a:r>
              <a:rPr lang="en-GB" sz="2000" dirty="0" err="1"/>
              <a:t>Konstantinou</a:t>
            </a:r>
            <a:r>
              <a:rPr lang="en-GB" sz="2000" dirty="0"/>
              <a:t>, C., </a:t>
            </a:r>
            <a:r>
              <a:rPr lang="en-GB" sz="2000" dirty="0" err="1"/>
              <a:t>Papanastasiou</a:t>
            </a:r>
            <a:r>
              <a:rPr lang="en-GB" sz="2000" dirty="0"/>
              <a:t>, P., &amp; </a:t>
            </a:r>
            <a:r>
              <a:rPr lang="en-GB" sz="2000" dirty="0" err="1"/>
              <a:t>Georghiou</a:t>
            </a:r>
            <a:r>
              <a:rPr lang="en-GB" sz="2000" dirty="0"/>
              <a:t>, G. E. (2024). A comprehensive review of green hydrogen energy systems. </a:t>
            </a:r>
            <a:r>
              <a:rPr lang="en-GB" sz="2000" i="1" dirty="0"/>
              <a:t>Renewable Energy</a:t>
            </a:r>
            <a:r>
              <a:rPr lang="en-GB" sz="2000" dirty="0"/>
              <a:t>, 120911</a:t>
            </a:r>
            <a:r>
              <a:rPr lang="en-GB" sz="2000" dirty="0" smtClean="0"/>
              <a:t>.</a:t>
            </a:r>
          </a:p>
          <a:p>
            <a:pPr algn="justLow"/>
            <a:r>
              <a:rPr lang="en-GB" sz="2000" dirty="0" smtClean="0"/>
              <a:t>Kumar</a:t>
            </a:r>
            <a:r>
              <a:rPr lang="en-GB" sz="2000" dirty="0"/>
              <a:t>, A., &amp; </a:t>
            </a:r>
            <a:r>
              <a:rPr lang="en-GB" sz="2000" dirty="0" err="1"/>
              <a:t>Anbanandam</a:t>
            </a:r>
            <a:r>
              <a:rPr lang="en-GB" sz="2000" dirty="0"/>
              <a:t>, R. (2022). Assessment of environmental and social sustainability performance of the freight transportation industry: An index-based approach. </a:t>
            </a:r>
            <a:r>
              <a:rPr lang="en-GB" sz="2000" i="1" dirty="0"/>
              <a:t>Transport Policy</a:t>
            </a:r>
            <a:r>
              <a:rPr lang="en-GB" sz="2000" dirty="0"/>
              <a:t>, </a:t>
            </a:r>
            <a:r>
              <a:rPr lang="en-GB" sz="2000" i="1" dirty="0"/>
              <a:t>124</a:t>
            </a:r>
            <a:r>
              <a:rPr lang="en-GB" sz="2000" dirty="0"/>
              <a:t>, 43-60.</a:t>
            </a:r>
          </a:p>
          <a:p>
            <a:pPr algn="justLow"/>
            <a:r>
              <a:rPr lang="en-GB" sz="2000" dirty="0" err="1"/>
              <a:t>Marrucci</a:t>
            </a:r>
            <a:r>
              <a:rPr lang="en-GB" sz="2000" dirty="0"/>
              <a:t>, L., </a:t>
            </a:r>
            <a:r>
              <a:rPr lang="en-GB" sz="2000" dirty="0" err="1"/>
              <a:t>Daddi</a:t>
            </a:r>
            <a:r>
              <a:rPr lang="en-GB" sz="2000" dirty="0"/>
              <a:t>, T., &amp; </a:t>
            </a:r>
            <a:r>
              <a:rPr lang="en-GB" sz="2000" dirty="0" err="1"/>
              <a:t>Iraldo</a:t>
            </a:r>
            <a:r>
              <a:rPr lang="en-GB" sz="2000" dirty="0"/>
              <a:t>, F. (2024). Creating environmental performance indicators to assess corporate sustainability and reward employees. </a:t>
            </a:r>
            <a:r>
              <a:rPr lang="en-GB" sz="2000" i="1" dirty="0"/>
              <a:t>Ecological Indicators</a:t>
            </a:r>
            <a:r>
              <a:rPr lang="en-GB" sz="2000" dirty="0"/>
              <a:t>, </a:t>
            </a:r>
            <a:r>
              <a:rPr lang="en-GB" sz="2000" i="1" dirty="0"/>
              <a:t>158</a:t>
            </a:r>
            <a:r>
              <a:rPr lang="en-GB" sz="2000" dirty="0"/>
              <a:t>, 111489.Singh, R. K. (2024). Impact of leadership, TQM and supply chain capabilities on sustainable supply chain performance: moderating role of institutional pressure. </a:t>
            </a:r>
            <a:r>
              <a:rPr lang="en-GB" sz="2000" i="1" dirty="0"/>
              <a:t>The TQM Journal</a:t>
            </a:r>
            <a:r>
              <a:rPr lang="en-GB" sz="2000" dirty="0" smtClean="0"/>
              <a:t>.</a:t>
            </a:r>
          </a:p>
          <a:p>
            <a:pPr algn="justLow"/>
            <a:r>
              <a:rPr lang="en-GB" sz="2000" dirty="0"/>
              <a:t>Mishra, A., Dutta, P., </a:t>
            </a:r>
            <a:r>
              <a:rPr lang="en-GB" sz="2000" dirty="0" err="1"/>
              <a:t>Jayasankar</a:t>
            </a:r>
            <a:r>
              <a:rPr lang="en-GB" sz="2000" dirty="0"/>
              <a:t>, S., Jain, P., &amp; </a:t>
            </a:r>
            <a:r>
              <a:rPr lang="en-GB" sz="2000" dirty="0" err="1"/>
              <a:t>Mathiyazhagan</a:t>
            </a:r>
            <a:r>
              <a:rPr lang="en-GB" sz="2000" dirty="0"/>
              <a:t>, K. (2023). A review of reverse logistics and closed-loop supply chains in the perspective of circular economy. Benchmarking: an international journal, 30(3), 975-1020.</a:t>
            </a:r>
          </a:p>
          <a:p>
            <a:pPr algn="justLow"/>
            <a:r>
              <a:rPr lang="en-GB" sz="2000" dirty="0"/>
              <a:t>Yu, H., </a:t>
            </a:r>
            <a:r>
              <a:rPr lang="en-GB" sz="2000" dirty="0" err="1"/>
              <a:t>Zahidi</a:t>
            </a:r>
            <a:r>
              <a:rPr lang="en-GB" sz="2000" dirty="0"/>
              <a:t>, I., Chow, M. F., Liang, D., &amp; Madsen, D. Ø. (2024). Reimagining resources policy: Synergizing mining waste utilization for sustainable construction practices. </a:t>
            </a:r>
            <a:r>
              <a:rPr lang="en-GB" sz="2000" i="1" dirty="0"/>
              <a:t>Journal of Cleaner Production</a:t>
            </a:r>
            <a:r>
              <a:rPr lang="en-GB" sz="2000" dirty="0"/>
              <a:t>, </a:t>
            </a:r>
            <a:r>
              <a:rPr lang="en-GB" sz="2000" i="1" dirty="0"/>
              <a:t>464</a:t>
            </a:r>
            <a:r>
              <a:rPr lang="en-GB" sz="2000" dirty="0"/>
              <a:t>, 142795</a:t>
            </a:r>
          </a:p>
        </p:txBody>
      </p:sp>
      <p:sp>
        <p:nvSpPr>
          <p:cNvPr id="6" name="Title 1"/>
          <p:cNvSpPr>
            <a:spLocks noGrp="1"/>
          </p:cNvSpPr>
          <p:nvPr>
            <p:ph type="title"/>
          </p:nvPr>
        </p:nvSpPr>
        <p:spPr>
          <a:xfrm>
            <a:off x="3129985" y="584101"/>
            <a:ext cx="6285720" cy="763600"/>
          </a:xfrm>
        </p:spPr>
        <p:txBody>
          <a:bodyPr/>
          <a:lstStyle/>
          <a:p>
            <a:r>
              <a:rPr lang="en-GB" b="1" dirty="0">
                <a:solidFill>
                  <a:schemeClr val="accent2"/>
                </a:solidFill>
              </a:rPr>
              <a:t>List of References …..</a:t>
            </a:r>
            <a:r>
              <a:rPr lang="en-GB" b="1" dirty="0" smtClean="0">
                <a:solidFill>
                  <a:schemeClr val="accent2"/>
                </a:solidFill>
              </a:rPr>
              <a:t>Cont</a:t>
            </a:r>
            <a:r>
              <a:rPr lang="en-GB" b="1" dirty="0">
                <a:solidFill>
                  <a:schemeClr val="accent2"/>
                </a:solidFill>
              </a:rPr>
              <a:t>.</a:t>
            </a:r>
            <a:r>
              <a:rPr lang="en-GB" b="1" dirty="0" smtClean="0">
                <a:solidFill>
                  <a:schemeClr val="accent2"/>
                </a:solidFill>
              </a:rPr>
              <a:t> </a:t>
            </a:r>
            <a:endParaRPr lang="en-GB" b="1" dirty="0">
              <a:solidFill>
                <a:schemeClr val="accent2"/>
              </a:solidFill>
            </a:endParaRPr>
          </a:p>
        </p:txBody>
      </p:sp>
    </p:spTree>
    <p:extLst>
      <p:ext uri="{BB962C8B-B14F-4D97-AF65-F5344CB8AC3E}">
        <p14:creationId xmlns:p14="http://schemas.microsoft.com/office/powerpoint/2010/main" val="423823849"/>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38204" y="1219199"/>
            <a:ext cx="6750952" cy="4428467"/>
          </a:xfrm>
          <a:prstGeom prst="rect">
            <a:avLst/>
          </a:prstGeom>
        </p:spPr>
      </p:pic>
    </p:spTree>
    <p:extLst>
      <p:ext uri="{BB962C8B-B14F-4D97-AF65-F5344CB8AC3E}">
        <p14:creationId xmlns:p14="http://schemas.microsoft.com/office/powerpoint/2010/main" val="1339543392"/>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1849</TotalTime>
  <Words>3091</Words>
  <Application>Microsoft Office PowerPoint</Application>
  <PresentationFormat>Widescreen</PresentationFormat>
  <Paragraphs>216</Paragraphs>
  <Slides>26</Slides>
  <Notes>23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26</vt:i4>
      </vt:variant>
    </vt:vector>
  </HeadingPairs>
  <TitlesOfParts>
    <vt:vector size="35" baseType="lpstr">
      <vt:lpstr>Arial</vt:lpstr>
      <vt:lpstr>Calibri</vt:lpstr>
      <vt:lpstr>Calibri Light</vt:lpstr>
      <vt:lpstr>Corbel</vt:lpstr>
      <vt:lpstr>Nunito Light</vt:lpstr>
      <vt:lpstr>Rajdhani</vt:lpstr>
      <vt:lpstr>Times New Roman</vt:lpstr>
      <vt:lpstr>Wingdings</vt:lpstr>
      <vt:lpstr>Office Theme</vt:lpstr>
      <vt:lpstr>Sustainable Supply Chain:  from Metrics to Impact</vt:lpstr>
      <vt:lpstr>Agenda </vt:lpstr>
      <vt:lpstr>Supply Chain Sustainability Management</vt:lpstr>
      <vt:lpstr>The Importance of Measuring Supply Chain Sustainability Performance</vt:lpstr>
      <vt:lpstr>Supply Chain Sustainability Performance Items</vt:lpstr>
      <vt:lpstr>Egypt’s Sustainability Performance Rankings</vt:lpstr>
      <vt:lpstr>Most-Discussed Research Topics Impacting Sustainability Performance Management (2024–2025)</vt:lpstr>
      <vt:lpstr>Contributions</vt:lpstr>
      <vt:lpstr>Contributions</vt:lpstr>
      <vt:lpstr>Contributions</vt:lpstr>
      <vt:lpstr>Contributions</vt:lpstr>
      <vt:lpstr>Contributions</vt:lpstr>
      <vt:lpstr>Contributions</vt:lpstr>
      <vt:lpstr>Contributions</vt:lpstr>
      <vt:lpstr>Contributions</vt:lpstr>
      <vt:lpstr>Future Research Directions</vt:lpstr>
      <vt:lpstr>PowerPoint Presentation</vt:lpstr>
      <vt:lpstr>Future Research Directions…..Cont.</vt:lpstr>
      <vt:lpstr>Contemporary Practices in Supply Chain Sustainability Management</vt:lpstr>
      <vt:lpstr>Egyptian Government Actions Supporting Green Hydrogen</vt:lpstr>
      <vt:lpstr>Egyptian Government Actions Supporting Green Hydrogen….Cont.</vt:lpstr>
      <vt:lpstr>Contemporary Practices in Supply Chain Sustainability Management</vt:lpstr>
      <vt:lpstr>Egyptian Government Actions Supporting Circular Textiles </vt:lpstr>
      <vt:lpstr>List of References </vt:lpstr>
      <vt:lpstr>List of References …..Cont.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Ahmed Hussein Mahmoud Ali</dc:creator>
  <cp:lastModifiedBy>Ahmed Hussein Mahmoud Ali</cp:lastModifiedBy>
  <cp:revision>286</cp:revision>
  <dcterms:created xsi:type="dcterms:W3CDTF">2024-10-30T12:28:41Z</dcterms:created>
  <dcterms:modified xsi:type="dcterms:W3CDTF">2026-04-29T06:45:57Z</dcterms:modified>
</cp:coreProperties>
</file>